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9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Calibri (MS) Bold" charset="1" panose="020F0702030404030204"/>
      <p:regular r:id="rId22"/>
    </p:embeddedFont>
    <p:embeddedFont>
      <p:font typeface="Calibri (MS)" charset="1" panose="020F0502020204030204"/>
      <p:regular r:id="rId23"/>
    </p:embeddedFont>
    <p:embeddedFont>
      <p:font typeface="Calibri (MS) Italics" charset="1" panose="020F05020202040A0204"/>
      <p:regular r:id="rId24"/>
    </p:embeddedFont>
    <p:embeddedFont>
      <p:font typeface="Calibri (MS) Bold Italics" charset="1" panose="020F07020304040A0204"/>
      <p:regular r:id="rId25"/>
    </p:embeddedFont>
    <p:embeddedFont>
      <p:font typeface="Arimo" charset="1" panose="020B0604020202020204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notesMasters/notesMaster1.xml" Type="http://schemas.openxmlformats.org/officeDocument/2006/relationships/notesMaster"/><Relationship Id="rId2" Target="presProps.xml" Type="http://schemas.openxmlformats.org/officeDocument/2006/relationships/presProps"/><Relationship Id="rId20" Target="theme/theme2.xml" Type="http://schemas.openxmlformats.org/officeDocument/2006/relationships/theme"/><Relationship Id="rId21" Target="notesSlides/notesSlide1.xml" Type="http://schemas.openxmlformats.org/officeDocument/2006/relationships/notesSlide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1.png" Type="http://schemas.openxmlformats.org/officeDocument/2006/relationships/image"/><Relationship Id="rId6" Target="../media/image2.jpeg" Type="http://schemas.openxmlformats.org/officeDocument/2006/relationships/image"/><Relationship Id="rId7" Target="../media/image3.png" Type="http://schemas.openxmlformats.org/officeDocument/2006/relationships/image"/><Relationship Id="rId8" Target="../media/image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jpeg" Type="http://schemas.openxmlformats.org/officeDocument/2006/relationships/image"/><Relationship Id="rId4" Target="../media/image8.png" Type="http://schemas.openxmlformats.org/officeDocument/2006/relationships/image"/><Relationship Id="rId5" Target="../media/image2.jpeg" Type="http://schemas.openxmlformats.org/officeDocument/2006/relationships/image"/><Relationship Id="rId6" Target="../media/image3.png" Type="http://schemas.openxmlformats.org/officeDocument/2006/relationships/image"/><Relationship Id="rId7" Target="../media/image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5.jpe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62927" y="5143500"/>
            <a:ext cx="16696373" cy="2256472"/>
            <a:chOff x="0" y="0"/>
            <a:chExt cx="22261830" cy="300863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2261830" cy="3008630"/>
            </a:xfrm>
            <a:custGeom>
              <a:avLst/>
              <a:gdLst/>
              <a:ahLst/>
              <a:cxnLst/>
              <a:rect r="r" b="b" t="t" l="l"/>
              <a:pathLst>
                <a:path h="3008630" w="22261830">
                  <a:moveTo>
                    <a:pt x="787400" y="0"/>
                  </a:moveTo>
                  <a:lnTo>
                    <a:pt x="21474430" y="0"/>
                  </a:lnTo>
                  <a:cubicBezTo>
                    <a:pt x="21909300" y="0"/>
                    <a:pt x="22261830" y="352531"/>
                    <a:pt x="22261830" y="787400"/>
                  </a:cubicBezTo>
                  <a:lnTo>
                    <a:pt x="22261830" y="2221230"/>
                  </a:lnTo>
                  <a:cubicBezTo>
                    <a:pt x="22261830" y="2430061"/>
                    <a:pt x="22178873" y="2630340"/>
                    <a:pt x="22031206" y="2778006"/>
                  </a:cubicBezTo>
                  <a:cubicBezTo>
                    <a:pt x="21883540" y="2925672"/>
                    <a:pt x="21683263" y="3008630"/>
                    <a:pt x="21474430" y="3008630"/>
                  </a:cubicBezTo>
                  <a:lnTo>
                    <a:pt x="787400" y="3008630"/>
                  </a:lnTo>
                  <a:cubicBezTo>
                    <a:pt x="352531" y="3008630"/>
                    <a:pt x="0" y="2656099"/>
                    <a:pt x="0" y="2221230"/>
                  </a:cubicBezTo>
                  <a:lnTo>
                    <a:pt x="0" y="787400"/>
                  </a:lnTo>
                  <a:cubicBezTo>
                    <a:pt x="0" y="352531"/>
                    <a:pt x="352531" y="0"/>
                    <a:pt x="787400" y="0"/>
                  </a:cubicBezTo>
                  <a:close/>
                </a:path>
              </a:pathLst>
            </a:custGeom>
            <a:solidFill>
              <a:srgbClr val="FFFFFF">
                <a:alpha val="7098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22261830" cy="303720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6441699" y="7742599"/>
            <a:ext cx="4529423" cy="1908118"/>
            <a:chOff x="0" y="0"/>
            <a:chExt cx="6039230" cy="25441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39231" cy="2544157"/>
            </a:xfrm>
            <a:custGeom>
              <a:avLst/>
              <a:gdLst/>
              <a:ahLst/>
              <a:cxnLst/>
              <a:rect r="r" b="b" t="t" l="l"/>
              <a:pathLst>
                <a:path h="2544157" w="6039231">
                  <a:moveTo>
                    <a:pt x="1272079" y="0"/>
                  </a:moveTo>
                  <a:lnTo>
                    <a:pt x="4767152" y="0"/>
                  </a:lnTo>
                  <a:cubicBezTo>
                    <a:pt x="5469702" y="0"/>
                    <a:pt x="6039231" y="569529"/>
                    <a:pt x="6039231" y="1272079"/>
                  </a:cubicBezTo>
                  <a:lnTo>
                    <a:pt x="6039231" y="1272079"/>
                  </a:lnTo>
                  <a:cubicBezTo>
                    <a:pt x="6039231" y="1609455"/>
                    <a:pt x="5905209" y="1933013"/>
                    <a:pt x="5666648" y="2171574"/>
                  </a:cubicBezTo>
                  <a:cubicBezTo>
                    <a:pt x="5428087" y="2410135"/>
                    <a:pt x="5104528" y="2544157"/>
                    <a:pt x="4767152" y="2544157"/>
                  </a:cubicBezTo>
                  <a:lnTo>
                    <a:pt x="1272079" y="2544157"/>
                  </a:lnTo>
                  <a:cubicBezTo>
                    <a:pt x="934702" y="2544157"/>
                    <a:pt x="611144" y="2410135"/>
                    <a:pt x="372583" y="2171574"/>
                  </a:cubicBezTo>
                  <a:cubicBezTo>
                    <a:pt x="134022" y="1933013"/>
                    <a:pt x="0" y="1609455"/>
                    <a:pt x="0" y="1272079"/>
                  </a:cubicBezTo>
                  <a:lnTo>
                    <a:pt x="0" y="1272079"/>
                  </a:lnTo>
                  <a:cubicBezTo>
                    <a:pt x="0" y="934702"/>
                    <a:pt x="134022" y="611144"/>
                    <a:pt x="372583" y="372583"/>
                  </a:cubicBezTo>
                  <a:cubicBezTo>
                    <a:pt x="611144" y="134022"/>
                    <a:pt x="934702" y="0"/>
                    <a:pt x="1272079" y="0"/>
                  </a:cubicBezTo>
                  <a:close/>
                </a:path>
              </a:pathLst>
            </a:custGeom>
            <a:solidFill>
              <a:srgbClr val="FFFFFF">
                <a:alpha val="68627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66675"/>
              <a:ext cx="6039230" cy="24774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99"/>
                </a:lnSpc>
              </a:pPr>
            </a:p>
            <a:p>
              <a:pPr algn="ctr">
                <a:lnSpc>
                  <a:spcPts val="324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4382048" y="2308952"/>
            <a:ext cx="9177977" cy="2834548"/>
            <a:chOff x="0" y="0"/>
            <a:chExt cx="12237303" cy="377939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237303" cy="3779397"/>
            </a:xfrm>
            <a:custGeom>
              <a:avLst/>
              <a:gdLst/>
              <a:ahLst/>
              <a:cxnLst/>
              <a:rect r="r" b="b" t="t" l="l"/>
              <a:pathLst>
                <a:path h="3779397" w="12237303">
                  <a:moveTo>
                    <a:pt x="1432421" y="0"/>
                  </a:moveTo>
                  <a:lnTo>
                    <a:pt x="10804883" y="0"/>
                  </a:lnTo>
                  <a:cubicBezTo>
                    <a:pt x="11184785" y="0"/>
                    <a:pt x="11549126" y="150915"/>
                    <a:pt x="11817757" y="419546"/>
                  </a:cubicBezTo>
                  <a:cubicBezTo>
                    <a:pt x="12086388" y="688177"/>
                    <a:pt x="12237303" y="1052519"/>
                    <a:pt x="12237303" y="1432421"/>
                  </a:cubicBezTo>
                  <a:lnTo>
                    <a:pt x="12237303" y="2346976"/>
                  </a:lnTo>
                  <a:cubicBezTo>
                    <a:pt x="12237303" y="2726878"/>
                    <a:pt x="12086388" y="3091220"/>
                    <a:pt x="11817757" y="3359851"/>
                  </a:cubicBezTo>
                  <a:cubicBezTo>
                    <a:pt x="11549126" y="3628482"/>
                    <a:pt x="11184785" y="3779397"/>
                    <a:pt x="10804883" y="3779397"/>
                  </a:cubicBezTo>
                  <a:lnTo>
                    <a:pt x="1432421" y="3779397"/>
                  </a:lnTo>
                  <a:cubicBezTo>
                    <a:pt x="1052519" y="3779397"/>
                    <a:pt x="688177" y="3628482"/>
                    <a:pt x="419546" y="3359851"/>
                  </a:cubicBezTo>
                  <a:cubicBezTo>
                    <a:pt x="150915" y="3091220"/>
                    <a:pt x="0" y="2726878"/>
                    <a:pt x="0" y="2346976"/>
                  </a:cubicBezTo>
                  <a:lnTo>
                    <a:pt x="0" y="1432421"/>
                  </a:lnTo>
                  <a:cubicBezTo>
                    <a:pt x="0" y="1052519"/>
                    <a:pt x="150915" y="688177"/>
                    <a:pt x="419546" y="419546"/>
                  </a:cubicBezTo>
                  <a:cubicBezTo>
                    <a:pt x="688177" y="150915"/>
                    <a:pt x="1052519" y="0"/>
                    <a:pt x="1432421" y="0"/>
                  </a:cubicBezTo>
                  <a:close/>
                </a:path>
              </a:pathLst>
            </a:custGeom>
            <a:solidFill>
              <a:srgbClr val="002060">
                <a:alpha val="7098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12237303" cy="38079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8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14" id="14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17" id="17"/>
          <p:cNvSpPr txBox="true"/>
          <p:nvPr/>
        </p:nvSpPr>
        <p:spPr>
          <a:xfrm rot="0">
            <a:off x="6665133" y="7827070"/>
            <a:ext cx="4082554" cy="1501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Yazar(lar)ın Adı-Soyadı</a:t>
            </a:r>
          </a:p>
          <a:p>
            <a:pPr algn="ctr">
              <a:lnSpc>
                <a:spcPts val="5886"/>
              </a:lnSpc>
            </a:pPr>
            <a:r>
              <a:rPr lang="en-US" b="true" sz="3442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Kurum/Unvan Bilgileri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245921" y="5810890"/>
            <a:ext cx="11330385" cy="861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30"/>
              </a:lnSpc>
              <a:spcBef>
                <a:spcPct val="0"/>
              </a:spcBef>
            </a:pPr>
            <a:r>
              <a:rPr lang="en-US" b="true" sz="5306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Asıl başlık stilini düzenlemek için tıklayın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01003" y="2367221"/>
            <a:ext cx="14993267" cy="3390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8"/>
              </a:lnSpc>
            </a:pPr>
            <a:r>
              <a:rPr lang="en-US" sz="304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Faysalabad Üniversitesi ev sahipliğinde</a:t>
            </a:r>
          </a:p>
          <a:p>
            <a:pPr algn="ctr">
              <a:lnSpc>
                <a:spcPts val="4728"/>
              </a:lnSpc>
            </a:pPr>
            <a:r>
              <a:rPr lang="en-US" sz="394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2. Uluslararası Sağlık Bilimleri Kongresi</a:t>
            </a:r>
          </a:p>
          <a:p>
            <a:pPr algn="ctr">
              <a:lnSpc>
                <a:spcPts val="5539"/>
              </a:lnSpc>
            </a:pPr>
            <a:r>
              <a:rPr lang="en-US" sz="4616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YENİ SAĞLIK EKOSİSTEMİ</a:t>
            </a:r>
          </a:p>
          <a:p>
            <a:pPr algn="ctr">
              <a:lnSpc>
                <a:spcPts val="3120"/>
              </a:lnSpc>
            </a:pPr>
            <a:r>
              <a:rPr lang="en-US" sz="2600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Dİjİtal Sağlık, Psİkolojİk İyİ Oluş ve Klİnİk Yenİlİkler</a:t>
            </a:r>
          </a:p>
          <a:p>
            <a:pPr algn="ctr">
              <a:lnSpc>
                <a:spcPts val="4728"/>
              </a:lnSpc>
            </a:pPr>
            <a:r>
              <a:rPr lang="en-US" sz="3940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2-4 Kasım 2026</a:t>
            </a:r>
          </a:p>
          <a:p>
            <a:pPr algn="ctr">
              <a:lnSpc>
                <a:spcPts val="4593"/>
              </a:lnSpc>
            </a:p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04599" y="4050535"/>
            <a:ext cx="5357717" cy="1988345"/>
            <a:chOff x="0" y="0"/>
            <a:chExt cx="7143623" cy="265112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143620" cy="2651127"/>
            </a:xfrm>
            <a:custGeom>
              <a:avLst/>
              <a:gdLst/>
              <a:ahLst/>
              <a:cxnLst/>
              <a:rect r="r" b="b" t="t" l="l"/>
              <a:pathLst>
                <a:path h="2651127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7143623" cy="267970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İyi Bir Şekil Örneği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996039" y="6149788"/>
            <a:ext cx="5174837" cy="10454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Calibri (MS)"/>
                <a:ea typeface="Calibri (MS)"/>
                <a:cs typeface="Calibri (MS)"/>
                <a:sym typeface="Calibri (MS)"/>
              </a:rPr>
              <a:t>Basit grafik - kalın, belirgin eksenler - büyük yazı tipleri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902294" y="4780912"/>
            <a:ext cx="6350615" cy="4734721"/>
          </a:xfrm>
          <a:custGeom>
            <a:avLst/>
            <a:gdLst/>
            <a:ahLst/>
            <a:cxnLst/>
            <a:rect r="r" b="b" t="t" l="l"/>
            <a:pathLst>
              <a:path h="4734721" w="6350615">
                <a:moveTo>
                  <a:pt x="0" y="0"/>
                </a:moveTo>
                <a:lnTo>
                  <a:pt x="6350615" y="0"/>
                </a:lnTo>
                <a:lnTo>
                  <a:pt x="6350615" y="4734720"/>
                </a:lnTo>
                <a:lnTo>
                  <a:pt x="0" y="47347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11" id="11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t="-4" r="0" b="-4"/>
                </a:stretch>
              </a:blipFill>
            </p:spPr>
          </p:sp>
        </p:grp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904599" y="4261361"/>
            <a:ext cx="5357717" cy="1988344"/>
            <a:chOff x="0" y="0"/>
            <a:chExt cx="7143623" cy="265112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7143620" cy="2651126"/>
            </a:xfrm>
            <a:custGeom>
              <a:avLst/>
              <a:gdLst/>
              <a:ahLst/>
              <a:cxnLst/>
              <a:rect r="r" b="b" t="t" l="l"/>
              <a:pathLst>
                <a:path h="2651126" w="7143620">
                  <a:moveTo>
                    <a:pt x="0" y="0"/>
                  </a:moveTo>
                  <a:lnTo>
                    <a:pt x="7143620" y="0"/>
                  </a:lnTo>
                  <a:lnTo>
                    <a:pt x="7143620" y="2651126"/>
                  </a:lnTo>
                  <a:lnTo>
                    <a:pt x="0" y="2651126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503" r="0" b="-2503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7143623" cy="267970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Kötü Bir Şekil Örneği</a:t>
              </a: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870147" y="6268755"/>
            <a:ext cx="5174837" cy="1007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8"/>
              </a:lnSpc>
            </a:pPr>
            <a:r>
              <a:rPr lang="en-US" sz="3600">
                <a:solidFill>
                  <a:srgbClr val="002060"/>
                </a:solidFill>
                <a:latin typeface="Arimo"/>
                <a:ea typeface="Arimo"/>
                <a:cs typeface="Arimo"/>
                <a:sym typeface="Arimo"/>
              </a:rPr>
              <a:t>Açık renkler, zayıf kontrast, çok küçük metin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04599" y="4285755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9562984" y="4415723"/>
            <a:ext cx="8108909" cy="5115625"/>
            <a:chOff x="0" y="0"/>
            <a:chExt cx="7680960" cy="484564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680960" cy="4845685"/>
            </a:xfrm>
            <a:custGeom>
              <a:avLst/>
              <a:gdLst/>
              <a:ahLst/>
              <a:cxnLst/>
              <a:rect r="r" b="b" t="t" l="l"/>
              <a:pathLst>
                <a:path h="4845685" w="7680960">
                  <a:moveTo>
                    <a:pt x="0" y="0"/>
                  </a:moveTo>
                  <a:lnTo>
                    <a:pt x="7680960" y="0"/>
                  </a:lnTo>
                  <a:lnTo>
                    <a:pt x="7680960" y="4845685"/>
                  </a:lnTo>
                  <a:lnTo>
                    <a:pt x="0" y="48456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11" id="11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12" id="12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0" t="-4" r="0" b="-4"/>
                </a:stretch>
              </a:blipFill>
            </p:spPr>
          </p:sp>
        </p:grp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568453"/>
            <a:ext cx="15995609" cy="7228887"/>
            <a:chOff x="0" y="0"/>
            <a:chExt cx="21327478" cy="96385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638513"/>
            </a:xfrm>
            <a:custGeom>
              <a:avLst/>
              <a:gdLst/>
              <a:ahLst/>
              <a:cxnLst/>
              <a:rect r="r" b="b" t="t" l="l"/>
              <a:pathLst>
                <a:path h="963851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638513"/>
                  </a:lnTo>
                  <a:lnTo>
                    <a:pt x="0" y="963851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2482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21327478" cy="974329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Çalışmanızın en önemli bulgularını ayrı satırlarda (3-6) özetleyin.</a:t>
              </a:r>
            </a:p>
            <a:p>
              <a:pPr algn="l">
                <a:lnSpc>
                  <a:spcPts val="5250"/>
                </a:lnSpc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Dinleyicilerin kolayca akılda tutabileceği kısa ve net ifadeler kullanın.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538" indent="-551269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>
                <a:lnSpc>
                  <a:spcPts val="5250"/>
                </a:lnSpc>
              </a:pPr>
            </a:p>
            <a:p>
              <a:pPr algn="l" marL="1423035" indent="-474345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22806" indent="-474269" lvl="2">
                <a:lnSpc>
                  <a:spcPts val="4500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4500"/>
                </a:lnSpc>
              </a:pPr>
            </a:p>
            <a:p>
              <a:pPr algn="l" marL="1102995" indent="-551498" lvl="1">
                <a:lnSpc>
                  <a:spcPts val="5250"/>
                </a:lnSpc>
                <a:buFont typeface="Arial"/>
                <a:buChar char="•"/>
              </a:pPr>
              <a:r>
                <a:rPr lang="en-US" sz="4200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102995" indent="-551498" lvl="1">
                <a:lnSpc>
                  <a:spcPts val="5250"/>
                </a:lnSpc>
              </a:pPr>
            </a:p>
            <a:p>
              <a:pPr algn="l" marL="1102995" indent="-551498" lvl="1">
                <a:lnSpc>
                  <a:spcPts val="525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19800" y="280950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Sonuç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61530" y="2793351"/>
            <a:ext cx="15995609" cy="7537105"/>
            <a:chOff x="0" y="0"/>
            <a:chExt cx="21327478" cy="1004947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049477"/>
            </a:xfrm>
            <a:custGeom>
              <a:avLst/>
              <a:gdLst/>
              <a:ahLst/>
              <a:cxnLst/>
              <a:rect r="r" b="b" t="t" l="l"/>
              <a:pathLst>
                <a:path h="1004947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049477"/>
                  </a:lnTo>
                  <a:lnTo>
                    <a:pt x="0" y="1004947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0456" t="0" r="-10456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66675"/>
              <a:ext cx="21327478" cy="1011614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True Type Yazı Tiplerini Dosyanıza Dahil Etme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Sırasıyla;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“Araçlar”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“Seçenekler”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),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“Kaydetme seçenekleri”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“Yazı tiplerini dosyaya dahil et” 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seçeneklerini işaretleyiniz. Alternatif olarak:</a:t>
              </a:r>
            </a:p>
            <a:p>
              <a:pPr algn="l" marL="1422806" indent="-474269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“Dosya”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, 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“Farklı Kaydet”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,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“Embed True Type”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(True Type yazı tiplerini dahil et) seçeneğini işaretleyiniz.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</a:p>
            <a:p>
              <a:pPr algn="l" marL="994410" indent="-497205" lvl="1">
                <a:lnSpc>
                  <a:spcPts val="4392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Dosyanızı aşağıdaki biçime uygun olarak adlandırınız: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S-P_yazar.ppt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Oturum numarası/Adı, </a:t>
              </a:r>
              <a:r>
                <a:rPr lang="en-US" b="true" sz="36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</a:t>
              </a: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: Bildiri sunma sırası</a:t>
              </a:r>
            </a:p>
            <a:p>
              <a:pPr algn="l" marL="1423035" indent="-474345" lvl="2">
                <a:lnSpc>
                  <a:spcPts val="4392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Örnek: 5-3_Smith.ppt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510661" y="248545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Dosya Kaydetme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263691" y="3266143"/>
            <a:ext cx="15995609" cy="7813722"/>
            <a:chOff x="0" y="0"/>
            <a:chExt cx="21327478" cy="1041829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1327473" cy="10418293"/>
            </a:xfrm>
            <a:custGeom>
              <a:avLst/>
              <a:gdLst/>
              <a:ahLst/>
              <a:cxnLst/>
              <a:rect r="r" b="b" t="t" l="l"/>
              <a:pathLst>
                <a:path h="1041829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418293"/>
                  </a:lnTo>
                  <a:lnTo>
                    <a:pt x="0" y="1041829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-6544" t="0" r="-6544" b="9781"/>
              </a:stretch>
            </a:blip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21327478" cy="1046592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sunum şablonu, Akademik Çalışmalar Kongresi’nde kullanılmak üzere hazırlanmıştır.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Sunumdaki görseller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yüksek çözünürlükte (minimum 300 DPI)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olmalı, yazı boyutları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arka sıradan okunabilir büyüklükte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 seçilmelidir.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316" indent="-465658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 saatinden önce salonda/çevrim içi platformda hazır bulununuz. </a:t>
              </a:r>
            </a:p>
            <a:p>
              <a:pPr algn="l">
                <a:lnSpc>
                  <a:spcPts val="4620"/>
                </a:lnSpc>
              </a:pPr>
            </a:p>
            <a:p>
              <a:pPr algn="l" marL="931545" indent="-465772" lvl="1">
                <a:lnSpc>
                  <a:spcPts val="4620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Sunum dosyanızı, oturumunuz başlamadan önce 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bir flash sürücüyle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kontrol masasına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 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getirmeniz ve sisteme yükleyerek kontrolleri yapmanız gerekmektedir.</a:t>
              </a:r>
            </a:p>
            <a:p>
              <a:pPr algn="l" marL="931545" indent="-465772" lvl="1">
                <a:lnSpc>
                  <a:spcPts val="462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2168009" y="2485454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017460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23825"/>
              <a:ext cx="21327478" cy="952306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5418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Oturumlardaki her bir sunum, maksimum </a:t>
              </a:r>
              <a:r>
                <a:rPr lang="en-US" b="true" sz="42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15 dakika sunum + 5 dakika soru-cevap</a:t>
              </a: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formatında gerçekleştirilir. </a:t>
              </a:r>
            </a:p>
            <a:p>
              <a:pPr algn="l">
                <a:lnSpc>
                  <a:spcPts val="5418"/>
                </a:lnSpc>
              </a:pP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Süre planlaması, oturum yoğunluğuna göre oturum başkanı tarafından değiştirilebilir.</a:t>
              </a:r>
            </a:p>
            <a:p>
              <a:pPr algn="l" marL="1508760" indent="-502920" lvl="2">
                <a:lnSpc>
                  <a:spcPts val="4644"/>
                </a:lnSpc>
                <a:buFont typeface="Arial"/>
                <a:buChar char="⚬"/>
              </a:pPr>
              <a:r>
                <a:rPr lang="en-US" sz="36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Önerilen maksimum slayt sayfa sayısı, başlık ve sonuçlar vb. dahil olmak üzere 15'tir. 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30" y="3496772"/>
            <a:ext cx="691217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S</a:t>
            </a: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unumla İlgili Genel Bilgiler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982588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94373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1316" indent="-465658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çalışmanızda bahsedeceğiniz en önemli 3-6 konunun ana hatlarını içerir.</a:t>
              </a:r>
            </a:p>
            <a:p>
              <a:pPr algn="l">
                <a:lnSpc>
                  <a:spcPts val="4536"/>
                </a:lnSpc>
              </a:pPr>
            </a:p>
            <a:p>
              <a:pPr algn="l" marL="931545" indent="-465772" lvl="1">
                <a:lnSpc>
                  <a:spcPts val="453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368742" indent="-456247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368362" indent="-456120" lvl="2">
                <a:lnSpc>
                  <a:spcPts val="3564"/>
                </a:lnSpc>
                <a:buFont typeface="Arial"/>
                <a:buChar char="⚬"/>
              </a:pPr>
              <a:r>
                <a:rPr lang="en-US" sz="33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3564"/>
                </a:lnSpc>
              </a:pPr>
            </a:p>
            <a:p>
              <a:pPr algn="l" marL="985838" indent="-492919" lvl="1">
                <a:lnSpc>
                  <a:spcPts val="4860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920115" indent="-460058" lvl="1">
                <a:lnSpc>
                  <a:spcPts val="453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180392" y="3224216"/>
            <a:ext cx="891183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Hat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575284"/>
            <a:ext cx="15995609" cy="7090965"/>
            <a:chOff x="0" y="0"/>
            <a:chExt cx="21327478" cy="94546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454617"/>
            </a:xfrm>
            <a:custGeom>
              <a:avLst/>
              <a:gdLst/>
              <a:ahLst/>
              <a:cxnLst/>
              <a:rect r="r" b="b" t="t" l="l"/>
              <a:pathLst>
                <a:path h="9454617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454617"/>
                  </a:lnTo>
                  <a:lnTo>
                    <a:pt x="0" y="945461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585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33350"/>
              <a:ext cx="21327478" cy="958797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932383" indent="-466192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Bu slayt, çalışmanızın amaçlarını – hedeflerinizi ve çalışmanızın motivasyonunu özetlemektedir. Örneğin, çalışmanızla ulaşmayı hedeflediğiniz en önemli 3-5 amacı sıralayınız.</a:t>
              </a:r>
            </a:p>
            <a:p>
              <a:pPr algn="l">
                <a:lnSpc>
                  <a:spcPts val="5586"/>
                </a:lnSpc>
              </a:pPr>
            </a:p>
            <a:p>
              <a:pPr algn="l" marL="932498" indent="-466249" lvl="1">
                <a:lnSpc>
                  <a:spcPts val="5586"/>
                </a:lnSpc>
                <a:buFont typeface="Arial"/>
                <a:buChar char="•"/>
              </a:pPr>
              <a:r>
                <a:rPr lang="en-US" sz="42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1477328" indent="-492443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 marL="1476985" indent="-492328" lvl="2">
                <a:lnSpc>
                  <a:spcPts val="5187"/>
                </a:lnSpc>
                <a:buFont typeface="Arial"/>
                <a:buChar char="⚬"/>
              </a:pPr>
              <a:r>
                <a:rPr lang="en-US" sz="39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Madde İşaretli Metin Listesi – 2. Seviye</a:t>
              </a:r>
            </a:p>
            <a:p>
              <a:pPr algn="l">
                <a:lnSpc>
                  <a:spcPts val="5187"/>
                </a:lnSpc>
              </a:pPr>
            </a:p>
            <a:p>
              <a:pPr algn="l" marL="472440" indent="-236220" lvl="1">
                <a:lnSpc>
                  <a:spcPts val="5985"/>
                </a:lnSpc>
                <a:buFont typeface="Arial"/>
                <a:buChar char="•"/>
              </a:pPr>
              <a:r>
                <a:rPr lang="en-US" sz="45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Madde İşaretli Metin Listesi – 1. Seviye</a:t>
              </a:r>
            </a:p>
            <a:p>
              <a:pPr algn="l" marL="440944" indent="-220472" lvl="1">
                <a:lnSpc>
                  <a:spcPts val="5586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88663" y="2816332"/>
            <a:ext cx="2088654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Amaçlar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3326634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14300"/>
              <a:ext cx="21327478" cy="9513542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Siyah veya başka bir koyu renk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Beyaz arka plan ile maksimum kontrast sağlayınız.</a:t>
              </a:r>
            </a:p>
            <a:p>
              <a:pPr algn="l">
                <a:lnSpc>
                  <a:spcPts val="4050"/>
                </a:lnSpc>
              </a:pPr>
            </a:p>
            <a:p>
              <a:pPr algn="l" marL="822503" indent="-411251" lvl="1">
                <a:lnSpc>
                  <a:spcPts val="4860"/>
                </a:lnSpc>
                <a:buFont typeface="Arial"/>
                <a:buChar char="•"/>
              </a:pP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Calibri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veya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Arial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yazı tiplerini kullanınız.</a:t>
              </a:r>
            </a:p>
            <a:p>
              <a:pPr algn="l">
                <a:lnSpc>
                  <a:spcPts val="4860"/>
                </a:lnSpc>
              </a:pPr>
            </a:p>
            <a:p>
              <a:pPr algn="l" marL="822960" indent="-411480" lvl="1">
                <a:lnSpc>
                  <a:spcPts val="4860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Mümkün olduğunca büyük yazı tipleri kullanınız.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Ana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32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İkinci düzey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28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En küçük metin satırları: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24 punto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küçük yazılar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(örneğin 20 punto) çok küçük olduğu için kullanmayın.</a:t>
              </a:r>
            </a:p>
            <a:p>
              <a:pPr algn="l" marL="1400175" indent="-466725" lvl="2">
                <a:lnSpc>
                  <a:spcPts val="4050"/>
                </a:lnSpc>
                <a:buFont typeface="Arial"/>
                <a:buChar char="⚬"/>
              </a:pPr>
              <a:r>
                <a:rPr lang="en-US" b="true" sz="300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Dikkat:</a:t>
              </a:r>
              <a:r>
                <a:rPr lang="en-US" sz="300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Sarı, gri, pembe veya açık mavi renkler ekranda güzel görünebilir ancak projeksiyon ile yansıtıldığında okunmaz hale gelebilir.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503522" y="2681982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668743"/>
            <a:ext cx="15995609" cy="7049432"/>
            <a:chOff x="0" y="0"/>
            <a:chExt cx="21327478" cy="939924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9399239"/>
            </a:xfrm>
            <a:custGeom>
              <a:avLst/>
              <a:gdLst/>
              <a:ahLst/>
              <a:cxnLst/>
              <a:rect r="r" b="b" t="t" l="l"/>
              <a:pathLst>
                <a:path h="9399239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9399239"/>
                  </a:lnTo>
                  <a:lnTo>
                    <a:pt x="0" y="9399239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104775"/>
              <a:ext cx="21327478" cy="950401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Yazı tiplerinin, etiketlerin ve diğer tüm metinlerin okunabilir olduğundan emin olun.</a:t>
              </a:r>
            </a:p>
            <a:p>
              <a:pPr algn="l" marL="822960" indent="-411480" lvl="1">
                <a:lnSpc>
                  <a:spcPts val="4788"/>
                </a:lnSpc>
              </a:pPr>
            </a:p>
            <a:p>
              <a:pPr algn="l" marL="822960" indent="-411480" lvl="1">
                <a:lnSpc>
                  <a:spcPts val="4788"/>
                </a:lnSpc>
                <a:buFont typeface="Arial"/>
                <a:buChar char="•"/>
              </a:pP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slaytın altına, anlattığınız konuyu özetleyen </a:t>
              </a:r>
              <a:r>
                <a:rPr lang="en-US" b="true" sz="360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1-2 satırlık bir cümle</a:t>
              </a:r>
              <a:r>
                <a:rPr lang="en-US" sz="3600">
                  <a:solidFill>
                    <a:srgbClr val="002060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eklemek iyi bir uygulamadır. Bu, sözlü açıklamalarınızı duyamayan izleyiciler için faydalı olacaktır.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761530" y="3515561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Renkler ve Yazı Büyüklüğü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470192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92391" y="2696908"/>
            <a:ext cx="15995609" cy="8235357"/>
            <a:chOff x="0" y="0"/>
            <a:chExt cx="21327478" cy="1098047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980473"/>
            </a:xfrm>
            <a:custGeom>
              <a:avLst/>
              <a:gdLst/>
              <a:ahLst/>
              <a:cxnLst/>
              <a:rect r="r" b="b" t="t" l="l"/>
              <a:pathLst>
                <a:path h="10980473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980473"/>
                  </a:lnTo>
                  <a:lnTo>
                    <a:pt x="0" y="1098047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1440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1327478" cy="1101857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Kavramları mümkün olduğunca basit tutunuz.</a:t>
              </a:r>
            </a:p>
            <a:p>
              <a:pPr algn="l" marL="1026985" indent="-513493" lvl="1">
                <a:lnSpc>
                  <a:spcPts val="4158"/>
                </a:lnSpc>
                <a:buFont typeface="Arial"/>
                <a:buChar char="•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Her sayfada yalnızca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tek bir ana fikre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 yer veriniz. Satır bölmelerinden kaçınınız.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Dinleyicilerin uzun metinler okumak yerine size odaklanmasını sağlayınız.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30 kelime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kullanmanız önerilir</a:t>
              </a:r>
            </a:p>
            <a:p>
              <a:pPr algn="l" marL="1615059" indent="-538353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Her sayfada en fazla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6 satır metin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bulundurmanız önerilir.</a:t>
              </a:r>
            </a:p>
            <a:p>
              <a:pPr algn="l" marL="1884235" indent="-628078" lvl="2">
                <a:lnSpc>
                  <a:spcPts val="4158"/>
                </a:lnSpc>
              </a:pP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Bir karmaşık şekil yerine birkaç basit şekil kullanınız.</a:t>
              </a:r>
            </a:p>
            <a:p>
              <a:pPr algn="l" marL="1022223" indent="-340741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Daha sonra tekrar başvurmayı planladığınız bir sayfanın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kopyalarını oluşturunuz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Sunum sırasında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sayfalar arasında ileri geri geçiş yapmamanız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357884" indent="-452628" lvl="2">
                <a:lnSpc>
                  <a:spcPts val="3564"/>
                </a:lnSpc>
                <a:buFont typeface="Arial"/>
                <a:buChar char="⚬"/>
              </a:pP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Bir slayta geri dönmeyi </a:t>
              </a:r>
              <a:r>
                <a:rPr lang="en-US" b="true" sz="3240" i="true">
                  <a:solidFill>
                    <a:srgbClr val="0E2841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planlamamanız önerilir</a:t>
              </a:r>
              <a:r>
                <a:rPr lang="en-US" sz="3240" i="true">
                  <a:solidFill>
                    <a:srgbClr val="0E2841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.</a:t>
              </a:r>
            </a:p>
            <a:p>
              <a:pPr algn="l" marL="1584198" indent="-528066" lvl="2">
                <a:lnSpc>
                  <a:spcPts val="4158"/>
                </a:lnSpc>
              </a:pPr>
            </a:p>
            <a:p>
              <a:pPr algn="l" marL="950785" indent="-316928" lvl="2">
                <a:lnSpc>
                  <a:spcPts val="4158"/>
                </a:lnSpc>
                <a:buFont typeface="Arial"/>
                <a:buChar char="⚬"/>
              </a:pP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Projeksiyon bilgisayarı ses sistemine bağlı olmayacağı için </a:t>
              </a:r>
              <a:r>
                <a:rPr lang="en-US" b="true" sz="3779">
                  <a:solidFill>
                    <a:srgbClr val="0E284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ses efektleri kullanmamanız önerilir</a:t>
              </a:r>
              <a:r>
                <a:rPr lang="en-US" sz="3779">
                  <a:solidFill>
                    <a:srgbClr val="0E284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.</a:t>
              </a:r>
            </a:p>
            <a:p>
              <a:pPr algn="l" marL="950785" indent="-316928" lvl="2">
                <a:lnSpc>
                  <a:spcPts val="4158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036932" y="1953104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Genel Yönergeler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144000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57300" y="2514028"/>
            <a:ext cx="15995609" cy="7953483"/>
            <a:chOff x="0" y="0"/>
            <a:chExt cx="21327478" cy="106046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327473" cy="10604641"/>
            </a:xfrm>
            <a:custGeom>
              <a:avLst/>
              <a:gdLst/>
              <a:ahLst/>
              <a:cxnLst/>
              <a:rect r="r" b="b" t="t" l="l"/>
              <a:pathLst>
                <a:path h="10604641" w="21327473">
                  <a:moveTo>
                    <a:pt x="0" y="0"/>
                  </a:moveTo>
                  <a:lnTo>
                    <a:pt x="21327473" y="0"/>
                  </a:lnTo>
                  <a:lnTo>
                    <a:pt x="21327473" y="10604641"/>
                  </a:lnTo>
                  <a:lnTo>
                    <a:pt x="0" y="1060464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6544" t="0" r="-6544" b="11366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21327478" cy="1066179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Basit Çizimler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Basit çizimler genellikle en iyi sonucu verir.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Tüm çizgileri yeterince kalın yapınız.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Yüksek kontrast sağlamak için koyu renkler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Noktalı, kesik çizgiler veya diğer özel çizgiler </a:t>
              </a: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kalın ve belirgin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olmalıdır.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Yazı Tipi ve Boyutu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 içinde yer alan yazı tiplerinin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24 puntodan büyük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olmasına dikkat edin.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Şekillerde de 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Calibri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veya </a:t>
              </a:r>
              <a:r>
                <a:rPr lang="en-US" b="true" sz="3330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Arial </a:t>
              </a: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yazı tipleri kullanınız.</a:t>
              </a:r>
            </a:p>
            <a:p>
              <a:pPr algn="l" marL="1459885" indent="-486628" lvl="2">
                <a:lnSpc>
                  <a:spcPts val="3862"/>
                </a:lnSpc>
                <a:buFont typeface="Arial"/>
                <a:buChar char="⚬"/>
              </a:pPr>
              <a:r>
                <a:rPr lang="en-US" b="true" sz="3329" i="true">
                  <a:solidFill>
                    <a:srgbClr val="002060"/>
                  </a:solidFill>
                  <a:latin typeface="Calibri (MS) Bold Italics"/>
                  <a:ea typeface="Calibri (MS) Bold Italics"/>
                  <a:cs typeface="Calibri (MS) Bold Italics"/>
                  <a:sym typeface="Calibri (MS) Bold Italics"/>
                </a:rPr>
                <a:t>Times New Roman</a:t>
              </a:r>
              <a:r>
                <a:rPr lang="en-US" sz="3329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 gibi serif yazı tiplerinden kaçının. Bu yazı tipleri basılı materyaller için uygundur ancak ekranlarda okunabilirliği düşüktür.</a:t>
              </a:r>
            </a:p>
            <a:p>
              <a:pPr algn="l">
                <a:lnSpc>
                  <a:spcPts val="3862"/>
                </a:lnSpc>
              </a:pPr>
            </a:p>
            <a:p>
              <a:pPr algn="l" marL="774097" indent="-387048" lvl="1">
                <a:lnSpc>
                  <a:spcPts val="3862"/>
                </a:lnSpc>
                <a:buFont typeface="Arial"/>
                <a:buChar char="•"/>
              </a:pPr>
              <a:r>
                <a:rPr lang="en-US" b="true" sz="3330">
                  <a:solidFill>
                    <a:srgbClr val="002060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Grafikler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İçe aktarılan grafiklerde küçük yazı tipleri ve ince çizgiler olabilir.</a:t>
              </a:r>
            </a:p>
            <a:p>
              <a:pPr algn="l" marL="1459897" indent="-486632" lvl="2">
                <a:lnSpc>
                  <a:spcPts val="3862"/>
                </a:lnSpc>
                <a:buFont typeface="Arial"/>
                <a:buChar char="⚬"/>
              </a:pPr>
              <a:r>
                <a:rPr lang="en-US" sz="3330" i="true">
                  <a:solidFill>
                    <a:srgbClr val="002060"/>
                  </a:solidFill>
                  <a:latin typeface="Calibri (MS) Italics"/>
                  <a:ea typeface="Calibri (MS) Italics"/>
                  <a:cs typeface="Calibri (MS) Italics"/>
                  <a:sym typeface="Calibri (MS) Italics"/>
                </a:rPr>
                <a:t>Bu tür sorunları grafiklerin hazırlandığı kaynak programda düzeltin.</a:t>
              </a:r>
            </a:p>
            <a:p>
              <a:pPr algn="l" marL="1459897" indent="-486632" lvl="2">
                <a:lnSpc>
                  <a:spcPts val="3862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156396" y="1587916"/>
            <a:ext cx="7035305" cy="7589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84"/>
              </a:lnSpc>
              <a:spcBef>
                <a:spcPct val="0"/>
              </a:spcBef>
            </a:pPr>
            <a:r>
              <a:rPr lang="en-US" b="true" sz="4800">
                <a:solidFill>
                  <a:srgbClr val="002060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Grafikler ve Şekiller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-319327" y="-3455238"/>
            <a:ext cx="18633927" cy="19832600"/>
          </a:xfrm>
          <a:custGeom>
            <a:avLst/>
            <a:gdLst/>
            <a:ahLst/>
            <a:cxnLst/>
            <a:rect r="r" b="b" t="t" l="l"/>
            <a:pathLst>
              <a:path h="19832600" w="18633927">
                <a:moveTo>
                  <a:pt x="0" y="0"/>
                </a:moveTo>
                <a:lnTo>
                  <a:pt x="18633927" y="0"/>
                </a:lnTo>
                <a:lnTo>
                  <a:pt x="18633927" y="19832601"/>
                </a:lnTo>
                <a:lnTo>
                  <a:pt x="0" y="198326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8000"/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9255104" y="461844"/>
            <a:ext cx="8497656" cy="1847108"/>
            <a:chOff x="0" y="0"/>
            <a:chExt cx="11330208" cy="2462811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4719589" y="183498"/>
              <a:ext cx="2092453" cy="2095815"/>
              <a:chOff x="0" y="0"/>
              <a:chExt cx="2371090" cy="2374900"/>
            </a:xfrm>
          </p:grpSpPr>
          <p:sp>
            <p:nvSpPr>
              <p:cNvPr name="Freeform 9" id="9" descr="Yuvarlak Loge T"/>
              <p:cNvSpPr/>
              <p:nvPr/>
            </p:nvSpPr>
            <p:spPr>
              <a:xfrm flipH="false" flipV="false" rot="0">
                <a:off x="0" y="0"/>
                <a:ext cx="2371090" cy="2374900"/>
              </a:xfrm>
              <a:custGeom>
                <a:avLst/>
                <a:gdLst/>
                <a:ahLst/>
                <a:cxnLst/>
                <a:rect r="r" b="b" t="t" l="l"/>
                <a:pathLst>
                  <a:path h="2374900" w="2371090">
                    <a:moveTo>
                      <a:pt x="1185545" y="0"/>
                    </a:moveTo>
                    <a:lnTo>
                      <a:pt x="1185545" y="0"/>
                    </a:lnTo>
                    <a:cubicBezTo>
                      <a:pt x="1499971" y="0"/>
                      <a:pt x="1801519" y="124905"/>
                      <a:pt x="2023852" y="347238"/>
                    </a:cubicBezTo>
                    <a:cubicBezTo>
                      <a:pt x="2246185" y="569571"/>
                      <a:pt x="2371090" y="871119"/>
                      <a:pt x="2371090" y="1185545"/>
                    </a:cubicBezTo>
                    <a:lnTo>
                      <a:pt x="2371090" y="1189355"/>
                    </a:lnTo>
                    <a:cubicBezTo>
                      <a:pt x="2371090" y="1503781"/>
                      <a:pt x="2246185" y="1805329"/>
                      <a:pt x="2023852" y="2027662"/>
                    </a:cubicBezTo>
                    <a:cubicBezTo>
                      <a:pt x="1801519" y="2249995"/>
                      <a:pt x="1499971" y="2374900"/>
                      <a:pt x="1185545" y="2374900"/>
                    </a:cubicBezTo>
                    <a:lnTo>
                      <a:pt x="1185545" y="2374900"/>
                    </a:lnTo>
                    <a:cubicBezTo>
                      <a:pt x="871119" y="2374900"/>
                      <a:pt x="569571" y="2249995"/>
                      <a:pt x="347238" y="2027662"/>
                    </a:cubicBezTo>
                    <a:cubicBezTo>
                      <a:pt x="124905" y="1805329"/>
                      <a:pt x="0" y="1503781"/>
                      <a:pt x="0" y="1189355"/>
                    </a:cubicBezTo>
                    <a:lnTo>
                      <a:pt x="0" y="1185545"/>
                    </a:lnTo>
                    <a:cubicBezTo>
                      <a:pt x="0" y="871119"/>
                      <a:pt x="124905" y="569571"/>
                      <a:pt x="347238" y="347238"/>
                    </a:cubicBezTo>
                    <a:cubicBezTo>
                      <a:pt x="569571" y="124905"/>
                      <a:pt x="871119" y="0"/>
                      <a:pt x="1185545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4" r="0" b="-4"/>
                </a:stretch>
              </a:blipFill>
            </p:spPr>
          </p:sp>
        </p:grpSp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311922" cy="2462811"/>
            </a:xfrm>
            <a:custGeom>
              <a:avLst/>
              <a:gdLst/>
              <a:ahLst/>
              <a:cxnLst/>
              <a:rect r="r" b="b" t="t" l="l"/>
              <a:pathLst>
                <a:path h="2462811" w="2311922">
                  <a:moveTo>
                    <a:pt x="0" y="0"/>
                  </a:moveTo>
                  <a:lnTo>
                    <a:pt x="2311922" y="0"/>
                  </a:lnTo>
                  <a:lnTo>
                    <a:pt x="2311922" y="2462811"/>
                  </a:lnTo>
                  <a:lnTo>
                    <a:pt x="0" y="24628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358935" y="486111"/>
              <a:ext cx="2971272" cy="1490588"/>
            </a:xfrm>
            <a:custGeom>
              <a:avLst/>
              <a:gdLst/>
              <a:ahLst/>
              <a:cxnLst/>
              <a:rect r="r" b="b" t="t" l="l"/>
              <a:pathLst>
                <a:path h="1490588" w="2971272">
                  <a:moveTo>
                    <a:pt x="0" y="0"/>
                  </a:moveTo>
                  <a:lnTo>
                    <a:pt x="2971273" y="0"/>
                  </a:lnTo>
                  <a:lnTo>
                    <a:pt x="2971273" y="1490589"/>
                  </a:lnTo>
                  <a:lnTo>
                    <a:pt x="0" y="14905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DAHRyR_lGwc</dc:identifier>
  <dcterms:modified xsi:type="dcterms:W3CDTF">2011-08-01T06:04:30Z</dcterms:modified>
  <cp:revision>1</cp:revision>
  <dc:title>XI. ASC sunum SABLONU.pptx Kopyası Kopyası Kopyası</dc:title>
</cp:coreProperties>
</file>