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19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8288000" cy="10287000"/>
  <p:notesSz cx="6858000" cy="9144000"/>
  <p:embeddedFontLst>
    <p:embeddedFont>
      <p:font typeface="Calibri (MS) Bold" charset="1" panose="020F0702030404030204"/>
      <p:regular r:id="rId22"/>
    </p:embeddedFont>
    <p:embeddedFont>
      <p:font typeface="Calibri (MS)" charset="1" panose="020F0502020204030204"/>
      <p:regular r:id="rId23"/>
    </p:embeddedFont>
    <p:embeddedFont>
      <p:font typeface="Calibri (MS) Italics" charset="1" panose="020F05020202040A0204"/>
      <p:regular r:id="rId24"/>
    </p:embeddedFont>
    <p:embeddedFont>
      <p:font typeface="Aptos" charset="1" panose="020B0004020202020204"/>
      <p:regular r:id="rId25"/>
    </p:embeddedFont>
    <p:embeddedFont>
      <p:font typeface="Aptos Italics" charset="1" panose="020B0004020202090204"/>
      <p:regular r:id="rId26"/>
    </p:embeddedFont>
    <p:embeddedFont>
      <p:font typeface="Aptos Bold" charset="1" panose="020B0004020202020204"/>
      <p:regular r:id="rId27"/>
    </p:embeddedFont>
    <p:embeddedFont>
      <p:font typeface="Calibri (MS) Bold Italics" charset="1" panose="020F07020304040A0204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notesMasters/notesMaster1.xml" Type="http://schemas.openxmlformats.org/officeDocument/2006/relationships/notesMaster"/><Relationship Id="rId2" Target="presProps.xml" Type="http://schemas.openxmlformats.org/officeDocument/2006/relationships/presProps"/><Relationship Id="rId20" Target="theme/theme2.xml" Type="http://schemas.openxmlformats.org/officeDocument/2006/relationships/theme"/><Relationship Id="rId21" Target="notesSlides/notesSlide1.xml" Type="http://schemas.openxmlformats.org/officeDocument/2006/relationships/notesSlide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null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pn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Relationship Id="rId7" Target="../media/image5.svg" Type="http://schemas.openxmlformats.org/officeDocument/2006/relationships/image"/><Relationship Id="rId8" Target="../media/image6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Relationship Id="rId3" Target="../media/image8.png" Type="http://schemas.openxmlformats.org/officeDocument/2006/relationships/image"/><Relationship Id="rId4" Target="../media/image9.svg" Type="http://schemas.openxmlformats.org/officeDocument/2006/relationships/image"/><Relationship Id="rId5" Target="../media/image1.png" Type="http://schemas.openxmlformats.org/officeDocument/2006/relationships/image"/><Relationship Id="rId6" Target="../media/image2.jpeg" Type="http://schemas.openxmlformats.org/officeDocument/2006/relationships/image"/><Relationship Id="rId7" Target="../media/image3.png" Type="http://schemas.openxmlformats.org/officeDocument/2006/relationships/image"/><Relationship Id="rId8" Target="../media/image6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7.jpeg" Type="http://schemas.openxmlformats.org/officeDocument/2006/relationships/image"/><Relationship Id="rId4" Target="../media/image10.png" Type="http://schemas.openxmlformats.org/officeDocument/2006/relationships/image"/><Relationship Id="rId5" Target="../media/image2.jpeg" Type="http://schemas.openxmlformats.org/officeDocument/2006/relationships/image"/><Relationship Id="rId6" Target="../media/image3.png" Type="http://schemas.openxmlformats.org/officeDocument/2006/relationships/image"/><Relationship Id="rId7" Target="../media/image6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Relationship Id="rId3" Target="../media/image1.pn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Relationship Id="rId3" Target="../media/image1.pn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Relationship Id="rId3" Target="../media/image1.pn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Relationship Id="rId3" Target="../media/image1.pn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Relationship Id="rId3" Target="../media/image1.pn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7.jpe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Relationship Id="rId3" Target="../media/image1.pn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Relationship Id="rId3" Target="../media/image1.pn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Relationship Id="rId3" Target="../media/image1.pn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Relationship Id="rId3" Target="../media/image1.pn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6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19327" y="-3455238"/>
            <a:ext cx="18633927" cy="19832600"/>
          </a:xfrm>
          <a:custGeom>
            <a:avLst/>
            <a:gdLst/>
            <a:ahLst/>
            <a:cxnLst/>
            <a:rect r="r" b="b" t="t" l="l"/>
            <a:pathLst>
              <a:path h="19832600" w="18633927">
                <a:moveTo>
                  <a:pt x="0" y="0"/>
                </a:moveTo>
                <a:lnTo>
                  <a:pt x="18633927" y="0"/>
                </a:lnTo>
                <a:lnTo>
                  <a:pt x="18633927" y="19832601"/>
                </a:lnTo>
                <a:lnTo>
                  <a:pt x="0" y="198326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4701920" y="461844"/>
            <a:ext cx="5109032" cy="1847108"/>
            <a:chOff x="0" y="0"/>
            <a:chExt cx="6812042" cy="2462811"/>
          </a:xfrm>
        </p:grpSpPr>
        <p:grpSp>
          <p:nvGrpSpPr>
            <p:cNvPr name="Group 4" id="4"/>
            <p:cNvGrpSpPr/>
            <p:nvPr/>
          </p:nvGrpSpPr>
          <p:grpSpPr>
            <a:xfrm rot="0">
              <a:off x="4719589" y="183498"/>
              <a:ext cx="2092453" cy="2095815"/>
              <a:chOff x="0" y="0"/>
              <a:chExt cx="2371090" cy="2374900"/>
            </a:xfrm>
          </p:grpSpPr>
          <p:sp>
            <p:nvSpPr>
              <p:cNvPr name="Freeform 5" id="5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4" r="0" b="-4"/>
                </a:stretch>
              </a:blipFill>
            </p:spPr>
          </p:sp>
        </p:grpSp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1306085" y="5067880"/>
            <a:ext cx="15503740" cy="2115192"/>
          </a:xfrm>
          <a:custGeom>
            <a:avLst/>
            <a:gdLst/>
            <a:ahLst/>
            <a:cxnLst/>
            <a:rect r="r" b="b" t="t" l="l"/>
            <a:pathLst>
              <a:path h="2115192" w="15503740">
                <a:moveTo>
                  <a:pt x="0" y="0"/>
                </a:moveTo>
                <a:lnTo>
                  <a:pt x="15503740" y="0"/>
                </a:lnTo>
                <a:lnTo>
                  <a:pt x="15503740" y="2115192"/>
                </a:lnTo>
                <a:lnTo>
                  <a:pt x="0" y="211519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5512051" y="7520712"/>
            <a:ext cx="6707390" cy="2129999"/>
            <a:chOff x="0" y="0"/>
            <a:chExt cx="1766555" cy="56098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766555" cy="560987"/>
            </a:xfrm>
            <a:custGeom>
              <a:avLst/>
              <a:gdLst/>
              <a:ahLst/>
              <a:cxnLst/>
              <a:rect r="r" b="b" t="t" l="l"/>
              <a:pathLst>
                <a:path h="560987" w="1766555">
                  <a:moveTo>
                    <a:pt x="58866" y="0"/>
                  </a:moveTo>
                  <a:lnTo>
                    <a:pt x="1707689" y="0"/>
                  </a:lnTo>
                  <a:cubicBezTo>
                    <a:pt x="1723302" y="0"/>
                    <a:pt x="1738274" y="6202"/>
                    <a:pt x="1749314" y="17241"/>
                  </a:cubicBezTo>
                  <a:cubicBezTo>
                    <a:pt x="1760353" y="28281"/>
                    <a:pt x="1766555" y="43254"/>
                    <a:pt x="1766555" y="58866"/>
                  </a:cubicBezTo>
                  <a:lnTo>
                    <a:pt x="1766555" y="502121"/>
                  </a:lnTo>
                  <a:cubicBezTo>
                    <a:pt x="1766555" y="517733"/>
                    <a:pt x="1760353" y="532706"/>
                    <a:pt x="1749314" y="543746"/>
                  </a:cubicBezTo>
                  <a:cubicBezTo>
                    <a:pt x="1738274" y="554785"/>
                    <a:pt x="1723302" y="560987"/>
                    <a:pt x="1707689" y="560987"/>
                  </a:cubicBezTo>
                  <a:lnTo>
                    <a:pt x="58866" y="560987"/>
                  </a:lnTo>
                  <a:cubicBezTo>
                    <a:pt x="26355" y="560987"/>
                    <a:pt x="0" y="534632"/>
                    <a:pt x="0" y="502121"/>
                  </a:cubicBezTo>
                  <a:lnTo>
                    <a:pt x="0" y="58866"/>
                  </a:lnTo>
                  <a:cubicBezTo>
                    <a:pt x="0" y="43254"/>
                    <a:pt x="6202" y="28281"/>
                    <a:pt x="17241" y="17241"/>
                  </a:cubicBezTo>
                  <a:cubicBezTo>
                    <a:pt x="28281" y="6202"/>
                    <a:pt x="43254" y="0"/>
                    <a:pt x="58866" y="0"/>
                  </a:cubicBezTo>
                  <a:close/>
                </a:path>
              </a:pathLst>
            </a:custGeom>
            <a:solidFill>
              <a:srgbClr val="FFFFFF">
                <a:alpha val="58824"/>
              </a:srgbClr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47625"/>
              <a:ext cx="1766555" cy="6086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4382048" y="2308952"/>
            <a:ext cx="9177977" cy="2586898"/>
            <a:chOff x="0" y="0"/>
            <a:chExt cx="12237303" cy="3449197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237303" cy="3449197"/>
            </a:xfrm>
            <a:custGeom>
              <a:avLst/>
              <a:gdLst/>
              <a:ahLst/>
              <a:cxnLst/>
              <a:rect r="r" b="b" t="t" l="l"/>
              <a:pathLst>
                <a:path h="3449197" w="12237303">
                  <a:moveTo>
                    <a:pt x="1432421" y="0"/>
                  </a:moveTo>
                  <a:lnTo>
                    <a:pt x="10804883" y="0"/>
                  </a:lnTo>
                  <a:cubicBezTo>
                    <a:pt x="11184785" y="0"/>
                    <a:pt x="11549126" y="150915"/>
                    <a:pt x="11817757" y="419546"/>
                  </a:cubicBezTo>
                  <a:cubicBezTo>
                    <a:pt x="12086388" y="688177"/>
                    <a:pt x="12237303" y="1052519"/>
                    <a:pt x="12237303" y="1432421"/>
                  </a:cubicBezTo>
                  <a:lnTo>
                    <a:pt x="12237303" y="2016776"/>
                  </a:lnTo>
                  <a:cubicBezTo>
                    <a:pt x="12237303" y="2396678"/>
                    <a:pt x="12086388" y="2761020"/>
                    <a:pt x="11817757" y="3029651"/>
                  </a:cubicBezTo>
                  <a:cubicBezTo>
                    <a:pt x="11549126" y="3298282"/>
                    <a:pt x="11184785" y="3449197"/>
                    <a:pt x="10804883" y="3449197"/>
                  </a:cubicBezTo>
                  <a:lnTo>
                    <a:pt x="1432421" y="3449197"/>
                  </a:lnTo>
                  <a:cubicBezTo>
                    <a:pt x="1052519" y="3449197"/>
                    <a:pt x="688177" y="3298282"/>
                    <a:pt x="419546" y="3029651"/>
                  </a:cubicBezTo>
                  <a:cubicBezTo>
                    <a:pt x="150915" y="2761020"/>
                    <a:pt x="0" y="2396678"/>
                    <a:pt x="0" y="2016776"/>
                  </a:cubicBezTo>
                  <a:lnTo>
                    <a:pt x="0" y="1432421"/>
                  </a:lnTo>
                  <a:cubicBezTo>
                    <a:pt x="0" y="1052519"/>
                    <a:pt x="150915" y="688177"/>
                    <a:pt x="419546" y="419546"/>
                  </a:cubicBezTo>
                  <a:cubicBezTo>
                    <a:pt x="688177" y="150915"/>
                    <a:pt x="1052519" y="0"/>
                    <a:pt x="1432421" y="0"/>
                  </a:cubicBezTo>
                  <a:close/>
                </a:path>
              </a:pathLst>
            </a:custGeom>
            <a:solidFill>
              <a:srgbClr val="002060">
                <a:alpha val="70980"/>
              </a:srgbClr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28575"/>
              <a:ext cx="12237303" cy="347777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184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11167424" y="857636"/>
            <a:ext cx="2228454" cy="1117941"/>
          </a:xfrm>
          <a:custGeom>
            <a:avLst/>
            <a:gdLst/>
            <a:ahLst/>
            <a:cxnLst/>
            <a:rect r="r" b="b" t="t" l="l"/>
            <a:pathLst>
              <a:path h="1117941" w="2228454">
                <a:moveTo>
                  <a:pt x="0" y="0"/>
                </a:moveTo>
                <a:lnTo>
                  <a:pt x="2228454" y="0"/>
                </a:lnTo>
                <a:lnTo>
                  <a:pt x="2228454" y="1117941"/>
                </a:lnTo>
                <a:lnTo>
                  <a:pt x="0" y="111794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5793788" y="8058657"/>
            <a:ext cx="6143916" cy="15920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94"/>
              </a:lnSpc>
            </a:pPr>
            <a:r>
              <a:rPr lang="en-US" sz="3441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N</a:t>
            </a:r>
            <a:r>
              <a:rPr lang="en-US" sz="3441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ame &amp; Surname of Author(s)</a:t>
            </a:r>
          </a:p>
          <a:p>
            <a:pPr algn="ctr">
              <a:lnSpc>
                <a:spcPts val="2994"/>
              </a:lnSpc>
            </a:pPr>
          </a:p>
          <a:p>
            <a:pPr algn="ctr">
              <a:lnSpc>
                <a:spcPts val="2994"/>
              </a:lnSpc>
            </a:pPr>
            <a:r>
              <a:rPr lang="en-US" sz="3441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Institution / Title Information</a:t>
            </a:r>
          </a:p>
          <a:p>
            <a:pPr algn="ctr">
              <a:lnSpc>
                <a:spcPts val="2994"/>
              </a:lnSpc>
            </a:pPr>
          </a:p>
        </p:txBody>
      </p:sp>
      <p:sp>
        <p:nvSpPr>
          <p:cNvPr name="TextBox 16" id="16"/>
          <p:cNvSpPr txBox="true"/>
          <p:nvPr/>
        </p:nvSpPr>
        <p:spPr>
          <a:xfrm rot="0">
            <a:off x="2271494" y="5759603"/>
            <a:ext cx="13279239" cy="15861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25"/>
              </a:lnSpc>
            </a:pPr>
            <a:r>
              <a:rPr lang="en-US" b="true" sz="5306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CLICK</a:t>
            </a:r>
            <a:r>
              <a:rPr lang="en-US" b="true" sz="5306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HERE TO EDIT THE MAIN HEADLINE STYLE</a:t>
            </a:r>
          </a:p>
          <a:p>
            <a:pPr algn="ctr">
              <a:lnSpc>
                <a:spcPts val="5730"/>
              </a:lnSpc>
            </a:pPr>
          </a:p>
        </p:txBody>
      </p:sp>
      <p:sp>
        <p:nvSpPr>
          <p:cNvPr name="TextBox 17" id="17"/>
          <p:cNvSpPr txBox="true"/>
          <p:nvPr/>
        </p:nvSpPr>
        <p:spPr>
          <a:xfrm rot="0">
            <a:off x="2027780" y="2397085"/>
            <a:ext cx="13766667" cy="29466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26"/>
              </a:lnSpc>
            </a:pPr>
            <a:r>
              <a:rPr lang="en-US" sz="2791" b="true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Hosted by the University of Faisalabad</a:t>
            </a:r>
          </a:p>
          <a:p>
            <a:pPr algn="ctr">
              <a:lnSpc>
                <a:spcPts val="4052"/>
              </a:lnSpc>
            </a:pPr>
            <a:r>
              <a:rPr lang="en-US" sz="3618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2nd International Health Sciences Congress</a:t>
            </a:r>
          </a:p>
          <a:p>
            <a:pPr algn="ctr">
              <a:lnSpc>
                <a:spcPts val="4747"/>
              </a:lnSpc>
            </a:pPr>
            <a:r>
              <a:rPr lang="en-US" sz="4238" b="true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THE NEW HEALTH ECOSYSTEM</a:t>
            </a:r>
          </a:p>
          <a:p>
            <a:pPr algn="ctr">
              <a:lnSpc>
                <a:spcPts val="2843"/>
              </a:lnSpc>
            </a:pPr>
            <a:r>
              <a:rPr lang="en-US" sz="2538" b="true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Digital Health, Psychological Well-being and Clinical Innovations</a:t>
            </a:r>
          </a:p>
          <a:p>
            <a:pPr algn="ctr">
              <a:lnSpc>
                <a:spcPts val="4052"/>
              </a:lnSpc>
            </a:pPr>
            <a:r>
              <a:rPr lang="en-US" sz="3618" b="true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November </a:t>
            </a:r>
            <a:r>
              <a:rPr lang="en-US" sz="3618" b="true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2-4, 2026</a:t>
            </a:r>
          </a:p>
          <a:p>
            <a:pPr algn="ctr">
              <a:lnSpc>
                <a:spcPts val="3936"/>
              </a:lnSpc>
            </a:pP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04599" y="4050534"/>
            <a:ext cx="7798733" cy="1988345"/>
            <a:chOff x="0" y="0"/>
            <a:chExt cx="10398310" cy="265112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398306" cy="2651127"/>
            </a:xfrm>
            <a:custGeom>
              <a:avLst/>
              <a:gdLst/>
              <a:ahLst/>
              <a:cxnLst/>
              <a:rect r="r" b="b" t="t" l="l"/>
              <a:pathLst>
                <a:path h="2651127" w="10398306">
                  <a:moveTo>
                    <a:pt x="0" y="0"/>
                  </a:moveTo>
                  <a:lnTo>
                    <a:pt x="10398306" y="0"/>
                  </a:lnTo>
                  <a:lnTo>
                    <a:pt x="10398306" y="2651127"/>
                  </a:lnTo>
                  <a:lnTo>
                    <a:pt x="0" y="265112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503" r="31300" b="-2503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66675"/>
              <a:ext cx="10398310" cy="258445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4147"/>
                </a:lnSpc>
              </a:pPr>
            </a:p>
            <a:p>
              <a:pPr algn="l">
                <a:lnSpc>
                  <a:spcPts val="4147"/>
                </a:lnSpc>
              </a:pPr>
              <a:r>
                <a:rPr lang="en-US" sz="4800" b="true">
                  <a:solidFill>
                    <a:srgbClr val="44546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A Good Example of a Shape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996039" y="6149788"/>
            <a:ext cx="5872270" cy="10454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88"/>
              </a:lnSpc>
            </a:pPr>
            <a:r>
              <a:rPr lang="en-US" sz="3600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rPr>
              <a:t>Simple graphic - bold, prominent axes - large fonts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04599" y="4021960"/>
            <a:ext cx="4846737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4800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Graphs and Figures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0902296" y="4780912"/>
            <a:ext cx="6350613" cy="4734725"/>
          </a:xfrm>
          <a:custGeom>
            <a:avLst/>
            <a:gdLst/>
            <a:ahLst/>
            <a:cxnLst/>
            <a:rect r="r" b="b" t="t" l="l"/>
            <a:pathLst>
              <a:path h="4734725" w="6350613">
                <a:moveTo>
                  <a:pt x="0" y="0"/>
                </a:moveTo>
                <a:lnTo>
                  <a:pt x="6350613" y="0"/>
                </a:lnTo>
                <a:lnTo>
                  <a:pt x="6350613" y="4734725"/>
                </a:lnTo>
                <a:lnTo>
                  <a:pt x="0" y="47347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72" r="0" b="-71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319327" y="-3455238"/>
            <a:ext cx="18633927" cy="19832600"/>
          </a:xfrm>
          <a:custGeom>
            <a:avLst/>
            <a:gdLst/>
            <a:ahLst/>
            <a:cxnLst/>
            <a:rect r="r" b="b" t="t" l="l"/>
            <a:pathLst>
              <a:path h="19832600" w="18633927">
                <a:moveTo>
                  <a:pt x="0" y="0"/>
                </a:moveTo>
                <a:lnTo>
                  <a:pt x="18633927" y="0"/>
                </a:lnTo>
                <a:lnTo>
                  <a:pt x="18633927" y="19832601"/>
                </a:lnTo>
                <a:lnTo>
                  <a:pt x="0" y="1983260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8000"/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4701920" y="461844"/>
            <a:ext cx="5109032" cy="1847108"/>
            <a:chOff x="0" y="0"/>
            <a:chExt cx="6812042" cy="2462811"/>
          </a:xfrm>
        </p:grpSpPr>
        <p:grpSp>
          <p:nvGrpSpPr>
            <p:cNvPr name="Group 10" id="10"/>
            <p:cNvGrpSpPr/>
            <p:nvPr/>
          </p:nvGrpSpPr>
          <p:grpSpPr>
            <a:xfrm rot="0">
              <a:off x="4719589" y="183498"/>
              <a:ext cx="2092453" cy="2095815"/>
              <a:chOff x="0" y="0"/>
              <a:chExt cx="2371090" cy="2374900"/>
            </a:xfrm>
          </p:grpSpPr>
          <p:sp>
            <p:nvSpPr>
              <p:cNvPr name="Freeform 11" id="11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 l="0" t="-4" r="0" b="-4"/>
                </a:stretch>
              </a:blipFill>
            </p:spPr>
          </p:sp>
        </p:grpSp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sp>
        <p:nvSpPr>
          <p:cNvPr name="Freeform 13" id="13"/>
          <p:cNvSpPr/>
          <p:nvPr/>
        </p:nvSpPr>
        <p:spPr>
          <a:xfrm flipH="false" flipV="false" rot="0">
            <a:off x="11167424" y="857636"/>
            <a:ext cx="2228454" cy="1117941"/>
          </a:xfrm>
          <a:custGeom>
            <a:avLst/>
            <a:gdLst/>
            <a:ahLst/>
            <a:cxnLst/>
            <a:rect r="r" b="b" t="t" l="l"/>
            <a:pathLst>
              <a:path h="1117941" w="2228454">
                <a:moveTo>
                  <a:pt x="0" y="0"/>
                </a:moveTo>
                <a:lnTo>
                  <a:pt x="2228454" y="0"/>
                </a:lnTo>
                <a:lnTo>
                  <a:pt x="2228454" y="1117941"/>
                </a:lnTo>
                <a:lnTo>
                  <a:pt x="0" y="111794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19327" y="-3455238"/>
            <a:ext cx="18633927" cy="19832600"/>
          </a:xfrm>
          <a:custGeom>
            <a:avLst/>
            <a:gdLst/>
            <a:ahLst/>
            <a:cxnLst/>
            <a:rect r="r" b="b" t="t" l="l"/>
            <a:pathLst>
              <a:path h="19832600" w="18633927">
                <a:moveTo>
                  <a:pt x="0" y="0"/>
                </a:moveTo>
                <a:lnTo>
                  <a:pt x="18633927" y="0"/>
                </a:lnTo>
                <a:lnTo>
                  <a:pt x="18633927" y="19832601"/>
                </a:lnTo>
                <a:lnTo>
                  <a:pt x="0" y="198326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8000"/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04599" y="4050535"/>
            <a:ext cx="5357717" cy="1988344"/>
            <a:chOff x="0" y="0"/>
            <a:chExt cx="7143623" cy="265112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7143620" cy="2651126"/>
            </a:xfrm>
            <a:custGeom>
              <a:avLst/>
              <a:gdLst/>
              <a:ahLst/>
              <a:cxnLst/>
              <a:rect r="r" b="b" t="t" l="l"/>
              <a:pathLst>
                <a:path h="2651126" w="7143620">
                  <a:moveTo>
                    <a:pt x="0" y="0"/>
                  </a:moveTo>
                  <a:lnTo>
                    <a:pt x="7143620" y="0"/>
                  </a:lnTo>
                  <a:lnTo>
                    <a:pt x="7143620" y="2651126"/>
                  </a:lnTo>
                  <a:lnTo>
                    <a:pt x="0" y="265112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503" r="0" b="-2503"/>
              </a:stretch>
            </a:blipFill>
          </p:spPr>
        </p:sp>
        <p:sp>
          <p:nvSpPr>
            <p:cNvPr name="TextBox 5" id="5"/>
            <p:cNvSpPr txBox="true"/>
            <p:nvPr/>
          </p:nvSpPr>
          <p:spPr>
            <a:xfrm>
              <a:off x="0" y="-28575"/>
              <a:ext cx="7143623" cy="2679700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5184"/>
                </a:lnSpc>
              </a:pPr>
              <a:r>
                <a:rPr lang="en-US" sz="4800" b="true">
                  <a:solidFill>
                    <a:srgbClr val="44546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A Bad Example</a:t>
              </a: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870147" y="6297330"/>
            <a:ext cx="5174837" cy="9787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88"/>
              </a:lnSpc>
            </a:pPr>
            <a:r>
              <a:rPr lang="en-US" sz="3600" i="true">
                <a:solidFill>
                  <a:srgbClr val="002060"/>
                </a:solidFill>
                <a:latin typeface="Aptos Italics"/>
                <a:ea typeface="Aptos Italics"/>
                <a:cs typeface="Aptos Italics"/>
                <a:sym typeface="Aptos Italics"/>
              </a:rPr>
              <a:t>Light colors, poor contrast, very small text.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04599" y="4021960"/>
            <a:ext cx="4846737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4800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Graphs and Figures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9562986" y="4415723"/>
            <a:ext cx="8108909" cy="5115668"/>
            <a:chOff x="0" y="0"/>
            <a:chExt cx="10811878" cy="682089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0811891" cy="6820916"/>
            </a:xfrm>
            <a:custGeom>
              <a:avLst/>
              <a:gdLst/>
              <a:ahLst/>
              <a:cxnLst/>
              <a:rect r="r" b="b" t="t" l="l"/>
              <a:pathLst>
                <a:path h="6820916" w="10811891">
                  <a:moveTo>
                    <a:pt x="0" y="0"/>
                  </a:moveTo>
                  <a:lnTo>
                    <a:pt x="10811891" y="0"/>
                  </a:lnTo>
                  <a:lnTo>
                    <a:pt x="10811891" y="6820916"/>
                  </a:lnTo>
                  <a:lnTo>
                    <a:pt x="0" y="68209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13" r="0" b="-13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4701920" y="461844"/>
            <a:ext cx="5109032" cy="1847108"/>
            <a:chOff x="0" y="0"/>
            <a:chExt cx="6812042" cy="2462811"/>
          </a:xfrm>
        </p:grpSpPr>
        <p:grpSp>
          <p:nvGrpSpPr>
            <p:cNvPr name="Group 11" id="11"/>
            <p:cNvGrpSpPr/>
            <p:nvPr/>
          </p:nvGrpSpPr>
          <p:grpSpPr>
            <a:xfrm rot="0">
              <a:off x="4719589" y="183498"/>
              <a:ext cx="2092453" cy="2095815"/>
              <a:chOff x="0" y="0"/>
              <a:chExt cx="2371090" cy="2374900"/>
            </a:xfrm>
          </p:grpSpPr>
          <p:sp>
            <p:nvSpPr>
              <p:cNvPr name="Freeform 12" id="12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5"/>
                <a:stretch>
                  <a:fillRect l="0" t="-4" r="0" b="-4"/>
                </a:stretch>
              </a:blipFill>
            </p:spPr>
          </p:sp>
        </p:grp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sp>
        <p:nvSpPr>
          <p:cNvPr name="Freeform 14" id="14"/>
          <p:cNvSpPr/>
          <p:nvPr/>
        </p:nvSpPr>
        <p:spPr>
          <a:xfrm flipH="false" flipV="false" rot="0">
            <a:off x="11167424" y="857636"/>
            <a:ext cx="2228454" cy="1117941"/>
          </a:xfrm>
          <a:custGeom>
            <a:avLst/>
            <a:gdLst/>
            <a:ahLst/>
            <a:cxnLst/>
            <a:rect r="r" b="b" t="t" l="l"/>
            <a:pathLst>
              <a:path h="1117941" w="2228454">
                <a:moveTo>
                  <a:pt x="0" y="0"/>
                </a:moveTo>
                <a:lnTo>
                  <a:pt x="2228454" y="0"/>
                </a:lnTo>
                <a:lnTo>
                  <a:pt x="2228454" y="1117941"/>
                </a:lnTo>
                <a:lnTo>
                  <a:pt x="0" y="111794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46196" y="2912845"/>
            <a:ext cx="15995609" cy="7049432"/>
            <a:chOff x="0" y="0"/>
            <a:chExt cx="21327478" cy="93992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327473" cy="9399239"/>
            </a:xfrm>
            <a:custGeom>
              <a:avLst/>
              <a:gdLst/>
              <a:ahLst/>
              <a:cxnLst/>
              <a:rect r="r" b="b" t="t" l="l"/>
              <a:pathLst>
                <a:path h="9399239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399239"/>
                  </a:lnTo>
                  <a:lnTo>
                    <a:pt x="0" y="9399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544" t="0" r="-6544" b="0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152400"/>
              <a:ext cx="21327478" cy="955164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1102995" indent="-551498" lvl="1">
                <a:lnSpc>
                  <a:spcPts val="5795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Summarize the most important findings of your study in separate lines (3-6). Use short and clear statements that are easy for the audience to remember.</a:t>
              </a:r>
            </a:p>
            <a:p>
              <a:pPr algn="l" marL="994410" indent="-497205" lvl="1">
                <a:lnSpc>
                  <a:spcPts val="4967"/>
                </a:lnSpc>
                <a:buFont typeface="Arial"/>
                <a:buChar char="•"/>
              </a:pP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Bulleted Text List – Level 1</a:t>
              </a:r>
            </a:p>
            <a:p>
              <a:pPr algn="l" marL="994410" indent="-497205" lvl="1">
                <a:lnSpc>
                  <a:spcPts val="4967"/>
                </a:lnSpc>
                <a:buFont typeface="Arial"/>
                <a:buChar char="•"/>
              </a:pP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Bulleted Text List – Level 2</a:t>
              </a:r>
            </a:p>
            <a:p>
              <a:pPr algn="l" marL="1102995" indent="-551498" lvl="1">
                <a:lnSpc>
                  <a:spcPts val="5795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Bulleted Text List – Level 2Bulleted Text List – Level 1</a:t>
              </a:r>
            </a:p>
            <a:p>
              <a:pPr algn="l" marL="1102995" indent="-551498" lvl="1">
                <a:lnSpc>
                  <a:spcPts val="5795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088859" y="3254784"/>
            <a:ext cx="2757190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4800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Conclusion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-319327" y="-3455238"/>
            <a:ext cx="18633927" cy="19832600"/>
          </a:xfrm>
          <a:custGeom>
            <a:avLst/>
            <a:gdLst/>
            <a:ahLst/>
            <a:cxnLst/>
            <a:rect r="r" b="b" t="t" l="l"/>
            <a:pathLst>
              <a:path h="19832600" w="18633927">
                <a:moveTo>
                  <a:pt x="0" y="0"/>
                </a:moveTo>
                <a:lnTo>
                  <a:pt x="18633927" y="0"/>
                </a:lnTo>
                <a:lnTo>
                  <a:pt x="18633927" y="19832601"/>
                </a:lnTo>
                <a:lnTo>
                  <a:pt x="0" y="198326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8000"/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4701920" y="461844"/>
            <a:ext cx="5109032" cy="1847108"/>
            <a:chOff x="0" y="0"/>
            <a:chExt cx="6812042" cy="2462811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4719589" y="183498"/>
              <a:ext cx="2092453" cy="2095815"/>
              <a:chOff x="0" y="0"/>
              <a:chExt cx="2371090" cy="2374900"/>
            </a:xfrm>
          </p:grpSpPr>
          <p:sp>
            <p:nvSpPr>
              <p:cNvPr name="Freeform 9" id="9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4" r="0" b="-4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11167424" y="857636"/>
            <a:ext cx="2228454" cy="1117941"/>
          </a:xfrm>
          <a:custGeom>
            <a:avLst/>
            <a:gdLst/>
            <a:ahLst/>
            <a:cxnLst/>
            <a:rect r="r" b="b" t="t" l="l"/>
            <a:pathLst>
              <a:path h="1117941" w="2228454">
                <a:moveTo>
                  <a:pt x="0" y="0"/>
                </a:moveTo>
                <a:lnTo>
                  <a:pt x="2228454" y="0"/>
                </a:lnTo>
                <a:lnTo>
                  <a:pt x="2228454" y="1117941"/>
                </a:lnTo>
                <a:lnTo>
                  <a:pt x="0" y="111794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2749895"/>
            <a:ext cx="15995609" cy="7537105"/>
            <a:chOff x="0" y="0"/>
            <a:chExt cx="21327478" cy="1004947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327473" cy="10049477"/>
            </a:xfrm>
            <a:custGeom>
              <a:avLst/>
              <a:gdLst/>
              <a:ahLst/>
              <a:cxnLst/>
              <a:rect r="r" b="b" t="t" l="l"/>
              <a:pathLst>
                <a:path h="10049477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10049477"/>
                  </a:lnTo>
                  <a:lnTo>
                    <a:pt x="0" y="1004947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0456" t="0" r="-10456" b="0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133350"/>
              <a:ext cx="21327478" cy="1018282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1102995" indent="-551498" lvl="1">
                <a:lnSpc>
                  <a:spcPts val="5586"/>
                </a:lnSpc>
                <a:buFont typeface="Arial"/>
                <a:buChar char="•"/>
              </a:pPr>
              <a:r>
                <a:rPr lang="en-US" b="true" sz="42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Including TrueType Fonts in Your File</a:t>
              </a:r>
            </a:p>
            <a:p>
              <a:pPr algn="l" marL="994410" indent="-497205" lvl="1">
                <a:lnSpc>
                  <a:spcPts val="4788"/>
                </a:lnSpc>
                <a:buFont typeface="Arial"/>
                <a:buChar char="•"/>
              </a:pP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Select the following options in order: “File”, “Save As”, “Tools” (or “Options”), </a:t>
              </a:r>
            </a:p>
            <a:p>
              <a:pPr algn="l" marL="993953" indent="-496976" lvl="1">
                <a:lnSpc>
                  <a:spcPts val="4788"/>
                </a:lnSpc>
                <a:buFont typeface="Arial"/>
                <a:buChar char="•"/>
              </a:pP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“Save options”, or “Include fonts in file”. </a:t>
              </a:r>
            </a:p>
            <a:p>
              <a:pPr algn="l">
                <a:lnSpc>
                  <a:spcPts val="4788"/>
                </a:lnSpc>
              </a:pPr>
            </a:p>
            <a:p>
              <a:pPr algn="l" marL="1102995" indent="-551498" lvl="1">
                <a:lnSpc>
                  <a:spcPts val="5586"/>
                </a:lnSpc>
                <a:buFont typeface="Arial"/>
                <a:buChar char="•"/>
              </a:pPr>
              <a:r>
                <a:rPr lang="en-US" b="true" sz="42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Alternatively:</a:t>
              </a:r>
            </a:p>
            <a:p>
              <a:pPr algn="l" marL="994410" indent="-497205" lvl="1">
                <a:lnSpc>
                  <a:spcPts val="4788"/>
                </a:lnSpc>
                <a:buFont typeface="Arial"/>
                <a:buChar char="•"/>
              </a:pP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Select “File”, “Save As”, “Embed True Type” (Include True Type fonts). Name your file according to the following format:</a:t>
              </a:r>
            </a:p>
            <a:p>
              <a:pPr algn="l" marL="994410" indent="-497205" lvl="1">
                <a:lnSpc>
                  <a:spcPts val="4788"/>
                </a:lnSpc>
                <a:buFont typeface="Arial"/>
                <a:buChar char="•"/>
              </a:pP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S-P_yazar.ppt</a:t>
              </a:r>
            </a:p>
            <a:p>
              <a:pPr algn="l" marL="994410" indent="-497205" lvl="1">
                <a:lnSpc>
                  <a:spcPts val="4788"/>
                </a:lnSpc>
                <a:buFont typeface="Arial"/>
                <a:buChar char="•"/>
              </a:pP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S: Session number/Name, P: Presentation order</a:t>
              </a:r>
            </a:p>
            <a:p>
              <a:pPr algn="l" marL="994410" indent="-497205" lvl="1">
                <a:lnSpc>
                  <a:spcPts val="4788"/>
                </a:lnSpc>
                <a:buFont typeface="Arial"/>
                <a:buChar char="•"/>
              </a:pP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Example: 5-3_Smith.ppt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028700" y="1908396"/>
            <a:ext cx="3873083" cy="20734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</a:pPr>
          </a:p>
          <a:p>
            <a:pPr algn="ctr">
              <a:lnSpc>
                <a:spcPts val="5184"/>
              </a:lnSpc>
            </a:pPr>
            <a:r>
              <a:rPr lang="en-US" sz="4800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Save Fi</a:t>
            </a:r>
            <a:r>
              <a:rPr lang="en-US" sz="4800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le</a:t>
            </a:r>
          </a:p>
          <a:p>
            <a:pPr algn="ctr">
              <a:lnSpc>
                <a:spcPts val="5184"/>
              </a:lnSpc>
            </a:pP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-319327" y="-3455238"/>
            <a:ext cx="18633927" cy="19832600"/>
          </a:xfrm>
          <a:custGeom>
            <a:avLst/>
            <a:gdLst/>
            <a:ahLst/>
            <a:cxnLst/>
            <a:rect r="r" b="b" t="t" l="l"/>
            <a:pathLst>
              <a:path h="19832600" w="18633927">
                <a:moveTo>
                  <a:pt x="0" y="0"/>
                </a:moveTo>
                <a:lnTo>
                  <a:pt x="18633927" y="0"/>
                </a:lnTo>
                <a:lnTo>
                  <a:pt x="18633927" y="19832601"/>
                </a:lnTo>
                <a:lnTo>
                  <a:pt x="0" y="198326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8000"/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4701920" y="461844"/>
            <a:ext cx="5109032" cy="1847108"/>
            <a:chOff x="0" y="0"/>
            <a:chExt cx="6812042" cy="2462811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4719589" y="183498"/>
              <a:ext cx="2092453" cy="2095815"/>
              <a:chOff x="0" y="0"/>
              <a:chExt cx="2371090" cy="2374900"/>
            </a:xfrm>
          </p:grpSpPr>
          <p:sp>
            <p:nvSpPr>
              <p:cNvPr name="Freeform 9" id="9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4" r="0" b="-4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11167424" y="857636"/>
            <a:ext cx="2228454" cy="1117941"/>
          </a:xfrm>
          <a:custGeom>
            <a:avLst/>
            <a:gdLst/>
            <a:ahLst/>
            <a:cxnLst/>
            <a:rect r="r" b="b" t="t" l="l"/>
            <a:pathLst>
              <a:path h="1117941" w="2228454">
                <a:moveTo>
                  <a:pt x="0" y="0"/>
                </a:moveTo>
                <a:lnTo>
                  <a:pt x="2228454" y="0"/>
                </a:lnTo>
                <a:lnTo>
                  <a:pt x="2228454" y="1117941"/>
                </a:lnTo>
                <a:lnTo>
                  <a:pt x="0" y="111794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63691" y="3278033"/>
            <a:ext cx="15995609" cy="7049432"/>
            <a:chOff x="0" y="0"/>
            <a:chExt cx="21327478" cy="93992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327473" cy="9399239"/>
            </a:xfrm>
            <a:custGeom>
              <a:avLst/>
              <a:gdLst/>
              <a:ahLst/>
              <a:cxnLst/>
              <a:rect r="r" b="b" t="t" l="l"/>
              <a:pathLst>
                <a:path h="9399239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399239"/>
                  </a:lnTo>
                  <a:lnTo>
                    <a:pt x="0" y="9399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544" t="0" r="-6544" b="0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9525"/>
              <a:ext cx="21327478" cy="938971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931316" indent="-465658" lvl="1">
                <a:lnSpc>
                  <a:spcPts val="4082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This presentation template is designed for use at the Academic Studies Congress.</a:t>
              </a:r>
            </a:p>
            <a:p>
              <a:pPr algn="l">
                <a:lnSpc>
                  <a:spcPts val="4082"/>
                </a:lnSpc>
              </a:pPr>
            </a:p>
            <a:p>
              <a:pPr algn="l" marL="931316" indent="-465658" lvl="1">
                <a:lnSpc>
                  <a:spcPts val="4082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Images should be high resolution</a:t>
              </a:r>
              <a:r>
                <a:rPr lang="en-US" b="true" sz="42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(minimum 300 DPI)</a:t>
              </a: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, and font sizes must be legible from the back of the room..</a:t>
              </a:r>
            </a:p>
            <a:p>
              <a:pPr algn="l">
                <a:lnSpc>
                  <a:spcPts val="4082"/>
                </a:lnSpc>
              </a:pPr>
            </a:p>
            <a:p>
              <a:pPr algn="l" marL="931316" indent="-465658" lvl="1">
                <a:lnSpc>
                  <a:spcPts val="4082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Please be present in the hall or on the online platform before your session starts. </a:t>
              </a:r>
            </a:p>
            <a:p>
              <a:pPr algn="l">
                <a:lnSpc>
                  <a:spcPts val="4082"/>
                </a:lnSpc>
              </a:pPr>
            </a:p>
            <a:p>
              <a:pPr algn="l" marL="931545" indent="-465772" lvl="1">
                <a:lnSpc>
                  <a:spcPts val="4082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Bring your presentation on a </a:t>
              </a:r>
              <a:r>
                <a:rPr lang="en-US" b="true" sz="42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flash drive</a:t>
              </a: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to the control desk and test it before the session begins</a:t>
              </a:r>
            </a:p>
            <a:p>
              <a:pPr algn="l" marL="931545" indent="-465772" lvl="1">
                <a:lnSpc>
                  <a:spcPts val="4082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200916" y="2884270"/>
            <a:ext cx="5174159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4800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General Information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-319327" y="-3455238"/>
            <a:ext cx="18633927" cy="19832600"/>
          </a:xfrm>
          <a:custGeom>
            <a:avLst/>
            <a:gdLst/>
            <a:ahLst/>
            <a:cxnLst/>
            <a:rect r="r" b="b" t="t" l="l"/>
            <a:pathLst>
              <a:path h="19832600" w="18633927">
                <a:moveTo>
                  <a:pt x="0" y="0"/>
                </a:moveTo>
                <a:lnTo>
                  <a:pt x="18633927" y="0"/>
                </a:lnTo>
                <a:lnTo>
                  <a:pt x="18633927" y="19832601"/>
                </a:lnTo>
                <a:lnTo>
                  <a:pt x="0" y="198326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8000"/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4701920" y="461844"/>
            <a:ext cx="5109032" cy="1847108"/>
            <a:chOff x="0" y="0"/>
            <a:chExt cx="6812042" cy="2462811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4719589" y="183498"/>
              <a:ext cx="2092453" cy="2095815"/>
              <a:chOff x="0" y="0"/>
              <a:chExt cx="2371090" cy="2374900"/>
            </a:xfrm>
          </p:grpSpPr>
          <p:sp>
            <p:nvSpPr>
              <p:cNvPr name="Freeform 9" id="9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4" r="0" b="-4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11167424" y="857636"/>
            <a:ext cx="2228454" cy="1117941"/>
          </a:xfrm>
          <a:custGeom>
            <a:avLst/>
            <a:gdLst/>
            <a:ahLst/>
            <a:cxnLst/>
            <a:rect r="r" b="b" t="t" l="l"/>
            <a:pathLst>
              <a:path h="1117941" w="2228454">
                <a:moveTo>
                  <a:pt x="0" y="0"/>
                </a:moveTo>
                <a:lnTo>
                  <a:pt x="2228454" y="0"/>
                </a:lnTo>
                <a:lnTo>
                  <a:pt x="2228454" y="1117941"/>
                </a:lnTo>
                <a:lnTo>
                  <a:pt x="0" y="111794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7300" y="2668743"/>
            <a:ext cx="16204787" cy="7049432"/>
            <a:chOff x="0" y="0"/>
            <a:chExt cx="21606383" cy="93992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606377" cy="9399239"/>
            </a:xfrm>
            <a:custGeom>
              <a:avLst/>
              <a:gdLst/>
              <a:ahLst/>
              <a:cxnLst/>
              <a:rect r="r" b="b" t="t" l="l"/>
              <a:pathLst>
                <a:path h="9399239" w="21606377">
                  <a:moveTo>
                    <a:pt x="0" y="0"/>
                  </a:moveTo>
                  <a:lnTo>
                    <a:pt x="21606377" y="0"/>
                  </a:lnTo>
                  <a:lnTo>
                    <a:pt x="21606377" y="9399239"/>
                  </a:lnTo>
                  <a:lnTo>
                    <a:pt x="0" y="9399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460" t="0" r="-5169" b="0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1606383" cy="943734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931316" indent="-465658" lvl="1">
                <a:lnSpc>
                  <a:spcPts val="4536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Duration: Maximum 15 minutes for </a:t>
              </a:r>
              <a:r>
                <a:rPr lang="en-US" b="true" sz="42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presentation + 5 minutes</a:t>
              </a: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for Q&amp;A</a:t>
              </a:r>
            </a:p>
            <a:p>
              <a:pPr algn="l">
                <a:lnSpc>
                  <a:spcPts val="4536"/>
                </a:lnSpc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</a:p>
            <a:p>
              <a:pPr algn="l" marL="1508760" indent="-502920" lvl="2">
                <a:lnSpc>
                  <a:spcPts val="3888"/>
                </a:lnSpc>
                <a:buFont typeface="Arial"/>
                <a:buChar char="⚬"/>
              </a:pP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The session chair may adjust the timing based on the session's intensity.</a:t>
              </a:r>
            </a:p>
            <a:p>
              <a:pPr algn="l" marL="1508760" indent="-502920" lvl="2">
                <a:lnSpc>
                  <a:spcPts val="3888"/>
                </a:lnSpc>
                <a:buFont typeface="Arial"/>
                <a:buChar char="⚬"/>
              </a:pP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Recommended length: Maximum 15 slides (including title and conclusion). 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761525" y="3860676"/>
            <a:ext cx="5223570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4800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Presentation Format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-319327" y="-3455238"/>
            <a:ext cx="18633927" cy="19832600"/>
          </a:xfrm>
          <a:custGeom>
            <a:avLst/>
            <a:gdLst/>
            <a:ahLst/>
            <a:cxnLst/>
            <a:rect r="r" b="b" t="t" l="l"/>
            <a:pathLst>
              <a:path h="19832600" w="18633927">
                <a:moveTo>
                  <a:pt x="0" y="0"/>
                </a:moveTo>
                <a:lnTo>
                  <a:pt x="18633927" y="0"/>
                </a:lnTo>
                <a:lnTo>
                  <a:pt x="18633927" y="19832601"/>
                </a:lnTo>
                <a:lnTo>
                  <a:pt x="0" y="198326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8000"/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4701920" y="461844"/>
            <a:ext cx="5109032" cy="1847108"/>
            <a:chOff x="0" y="0"/>
            <a:chExt cx="6812042" cy="2462811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4719589" y="183498"/>
              <a:ext cx="2092453" cy="2095815"/>
              <a:chOff x="0" y="0"/>
              <a:chExt cx="2371090" cy="2374900"/>
            </a:xfrm>
          </p:grpSpPr>
          <p:sp>
            <p:nvSpPr>
              <p:cNvPr name="Freeform 9" id="9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4" r="0" b="-4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11167424" y="857636"/>
            <a:ext cx="2228454" cy="1117941"/>
          </a:xfrm>
          <a:custGeom>
            <a:avLst/>
            <a:gdLst/>
            <a:ahLst/>
            <a:cxnLst/>
            <a:rect r="r" b="b" t="t" l="l"/>
            <a:pathLst>
              <a:path h="1117941" w="2228454">
                <a:moveTo>
                  <a:pt x="0" y="0"/>
                </a:moveTo>
                <a:lnTo>
                  <a:pt x="2228454" y="0"/>
                </a:lnTo>
                <a:lnTo>
                  <a:pt x="2228454" y="1117941"/>
                </a:lnTo>
                <a:lnTo>
                  <a:pt x="0" y="111794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7300" y="2912845"/>
            <a:ext cx="15995609" cy="7049432"/>
            <a:chOff x="0" y="0"/>
            <a:chExt cx="21327478" cy="93992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327473" cy="9399239"/>
            </a:xfrm>
            <a:custGeom>
              <a:avLst/>
              <a:gdLst/>
              <a:ahLst/>
              <a:cxnLst/>
              <a:rect r="r" b="b" t="t" l="l"/>
              <a:pathLst>
                <a:path h="9399239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399239"/>
                  </a:lnTo>
                  <a:lnTo>
                    <a:pt x="0" y="9399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544" t="0" r="-6544" b="0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1327478" cy="943734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931316" indent="-465658" lvl="1">
                <a:lnSpc>
                  <a:spcPts val="4536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Summarize the 3-6 most important topics of your work.</a:t>
              </a:r>
            </a:p>
            <a:p>
              <a:pPr algn="l">
                <a:lnSpc>
                  <a:spcPts val="4536"/>
                </a:lnSpc>
              </a:pPr>
            </a:p>
            <a:p>
              <a:pPr algn="l" marL="1585912" indent="-528638" lvl="2">
                <a:lnSpc>
                  <a:spcPts val="4860"/>
                </a:lnSpc>
                <a:buFont typeface="Arial"/>
                <a:buChar char="⚬"/>
              </a:pPr>
              <a:r>
                <a:rPr lang="en-US" sz="4500">
                  <a:solidFill>
                    <a:srgbClr val="002060"/>
                  </a:solidFill>
                  <a:latin typeface="Aptos"/>
                  <a:ea typeface="Aptos"/>
                  <a:cs typeface="Aptos"/>
                  <a:sym typeface="Aptos"/>
                </a:rPr>
                <a:t>Bulleted Text List – Level 1</a:t>
              </a:r>
            </a:p>
            <a:p>
              <a:pPr algn="l" marL="1314450" indent="-438150" lvl="2">
                <a:lnSpc>
                  <a:spcPts val="3240"/>
                </a:lnSpc>
                <a:buFont typeface="Arial"/>
                <a:buChar char="⚬"/>
              </a:pPr>
              <a:r>
                <a:rPr lang="en-US" sz="30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Bullet Point – Level 1</a:t>
              </a:r>
            </a:p>
            <a:p>
              <a:pPr algn="l" marL="1314450" indent="-438150" lvl="2">
                <a:lnSpc>
                  <a:spcPts val="3240"/>
                </a:lnSpc>
                <a:buFont typeface="Arial"/>
                <a:buChar char="⚬"/>
              </a:pPr>
              <a:r>
                <a:rPr lang="en-US" sz="30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Bullet Point – Level 2</a:t>
              </a:r>
            </a:p>
            <a:p>
              <a:pPr algn="l" marL="1585912" indent="-528638" lvl="2">
                <a:lnSpc>
                  <a:spcPts val="4860"/>
                </a:lnSpc>
                <a:buFont typeface="Arial"/>
                <a:buChar char="⚬"/>
              </a:pPr>
              <a:r>
                <a:rPr lang="en-US" sz="4500">
                  <a:solidFill>
                    <a:srgbClr val="002060"/>
                  </a:solidFill>
                  <a:latin typeface="Aptos"/>
                  <a:ea typeface="Aptos"/>
                  <a:cs typeface="Aptos"/>
                  <a:sym typeface="Aptos"/>
                </a:rPr>
                <a:t>Bulleted Text List – Level 1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890901" y="3860676"/>
            <a:ext cx="1884164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4800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Outline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-319327" y="-3455238"/>
            <a:ext cx="18633927" cy="19832600"/>
          </a:xfrm>
          <a:custGeom>
            <a:avLst/>
            <a:gdLst/>
            <a:ahLst/>
            <a:cxnLst/>
            <a:rect r="r" b="b" t="t" l="l"/>
            <a:pathLst>
              <a:path h="19832600" w="18633927">
                <a:moveTo>
                  <a:pt x="0" y="0"/>
                </a:moveTo>
                <a:lnTo>
                  <a:pt x="18633927" y="0"/>
                </a:lnTo>
                <a:lnTo>
                  <a:pt x="18633927" y="19832601"/>
                </a:lnTo>
                <a:lnTo>
                  <a:pt x="0" y="198326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8000"/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4701920" y="461844"/>
            <a:ext cx="5109032" cy="1847108"/>
            <a:chOff x="0" y="0"/>
            <a:chExt cx="6812042" cy="2462811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4719589" y="183498"/>
              <a:ext cx="2092453" cy="2095815"/>
              <a:chOff x="0" y="0"/>
              <a:chExt cx="2371090" cy="2374900"/>
            </a:xfrm>
          </p:grpSpPr>
          <p:sp>
            <p:nvSpPr>
              <p:cNvPr name="Freeform 9" id="9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4" r="0" b="-4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11167424" y="857636"/>
            <a:ext cx="2228454" cy="1117941"/>
          </a:xfrm>
          <a:custGeom>
            <a:avLst/>
            <a:gdLst/>
            <a:ahLst/>
            <a:cxnLst/>
            <a:rect r="r" b="b" t="t" l="l"/>
            <a:pathLst>
              <a:path h="1117941" w="2228454">
                <a:moveTo>
                  <a:pt x="0" y="0"/>
                </a:moveTo>
                <a:lnTo>
                  <a:pt x="2228454" y="0"/>
                </a:lnTo>
                <a:lnTo>
                  <a:pt x="2228454" y="1117941"/>
                </a:lnTo>
                <a:lnTo>
                  <a:pt x="0" y="111794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19327" y="-3455238"/>
            <a:ext cx="18633927" cy="19832600"/>
          </a:xfrm>
          <a:custGeom>
            <a:avLst/>
            <a:gdLst/>
            <a:ahLst/>
            <a:cxnLst/>
            <a:rect r="r" b="b" t="t" l="l"/>
            <a:pathLst>
              <a:path h="19832600" w="18633927">
                <a:moveTo>
                  <a:pt x="0" y="0"/>
                </a:moveTo>
                <a:lnTo>
                  <a:pt x="18633927" y="0"/>
                </a:lnTo>
                <a:lnTo>
                  <a:pt x="18633927" y="19832601"/>
                </a:lnTo>
                <a:lnTo>
                  <a:pt x="0" y="198326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8000"/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257300" y="2668743"/>
            <a:ext cx="15995609" cy="7049432"/>
            <a:chOff x="0" y="0"/>
            <a:chExt cx="21327478" cy="939924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1327473" cy="9399239"/>
            </a:xfrm>
            <a:custGeom>
              <a:avLst/>
              <a:gdLst/>
              <a:ahLst/>
              <a:cxnLst/>
              <a:rect r="r" b="b" t="t" l="l"/>
              <a:pathLst>
                <a:path h="9399239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399239"/>
                  </a:lnTo>
                  <a:lnTo>
                    <a:pt x="0" y="9399239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6544" t="0" r="-6544" b="0"/>
              </a:stretch>
            </a:blip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21327478" cy="943734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932383" indent="-466192" lvl="1">
                <a:lnSpc>
                  <a:spcPts val="4536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This slide summarizes the aims – objectives – and motivation for your study. For example, list the 3-5 most important goals you aim to achieve with your study.</a:t>
              </a:r>
            </a:p>
            <a:p>
              <a:pPr algn="l">
                <a:lnSpc>
                  <a:spcPts val="4536"/>
                </a:lnSpc>
              </a:pPr>
            </a:p>
            <a:p>
              <a:pPr algn="l" marL="1585912" indent="-528638" lvl="2">
                <a:lnSpc>
                  <a:spcPts val="4860"/>
                </a:lnSpc>
                <a:buFont typeface="Arial"/>
                <a:buChar char="⚬"/>
              </a:pPr>
              <a:r>
                <a:rPr lang="en-US" sz="4500">
                  <a:solidFill>
                    <a:srgbClr val="002060"/>
                  </a:solidFill>
                  <a:latin typeface="Aptos"/>
                  <a:ea typeface="Aptos"/>
                  <a:cs typeface="Aptos"/>
                  <a:sym typeface="Aptos"/>
                </a:rPr>
                <a:t>Bulleted Text List – Level 1</a:t>
              </a:r>
            </a:p>
            <a:p>
              <a:pPr algn="l" marL="1314450" indent="-438150" lvl="2">
                <a:lnSpc>
                  <a:spcPts val="3240"/>
                </a:lnSpc>
                <a:buFont typeface="Arial"/>
                <a:buChar char="⚬"/>
              </a:pPr>
              <a:r>
                <a:rPr lang="en-US" sz="3000" i="true">
                  <a:solidFill>
                    <a:srgbClr val="002060"/>
                  </a:solidFill>
                  <a:latin typeface="Aptos Italics"/>
                  <a:ea typeface="Aptos Italics"/>
                  <a:cs typeface="Aptos Italics"/>
                  <a:sym typeface="Aptos Italics"/>
                </a:rPr>
                <a:t>Bullet Point – Level 2</a:t>
              </a:r>
            </a:p>
            <a:p>
              <a:pPr algn="l" marL="1314450" indent="-438150" lvl="2">
                <a:lnSpc>
                  <a:spcPts val="3240"/>
                </a:lnSpc>
                <a:buFont typeface="Arial"/>
                <a:buChar char="⚬"/>
              </a:pPr>
              <a:r>
                <a:rPr lang="en-US" sz="3000" i="true">
                  <a:solidFill>
                    <a:srgbClr val="002060"/>
                  </a:solidFill>
                  <a:latin typeface="Aptos Italics"/>
                  <a:ea typeface="Aptos Italics"/>
                  <a:cs typeface="Aptos Italics"/>
                  <a:sym typeface="Aptos Italics"/>
                </a:rPr>
                <a:t>Bullet Point – Level 2</a:t>
              </a:r>
            </a:p>
            <a:p>
              <a:pPr algn="l" marL="1585912" indent="-528638" lvl="2">
                <a:lnSpc>
                  <a:spcPts val="4860"/>
                </a:lnSpc>
                <a:buFont typeface="Arial"/>
                <a:buChar char="⚬"/>
              </a:pPr>
              <a:r>
                <a:rPr lang="en-US" sz="4500">
                  <a:solidFill>
                    <a:srgbClr val="002060"/>
                  </a:solidFill>
                  <a:latin typeface="Aptos"/>
                  <a:ea typeface="Aptos"/>
                  <a:cs typeface="Aptos"/>
                  <a:sym typeface="Aptos"/>
                </a:rPr>
                <a:t>Bulleted Text List – Level 1</a:t>
              </a:r>
            </a:p>
            <a:p>
              <a:pPr algn="l" marL="1480185" indent="-493395" lvl="2">
                <a:lnSpc>
                  <a:spcPts val="4536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761525" y="2640168"/>
            <a:ext cx="2656582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4800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Objectives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4701920" y="461844"/>
            <a:ext cx="5109032" cy="1847108"/>
            <a:chOff x="0" y="0"/>
            <a:chExt cx="6812042" cy="2462811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4719589" y="183498"/>
              <a:ext cx="2092453" cy="2095815"/>
              <a:chOff x="0" y="0"/>
              <a:chExt cx="2371090" cy="2374900"/>
            </a:xfrm>
          </p:grpSpPr>
          <p:sp>
            <p:nvSpPr>
              <p:cNvPr name="Freeform 9" id="9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4" r="0" b="-4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11167424" y="857636"/>
            <a:ext cx="2228454" cy="1117941"/>
          </a:xfrm>
          <a:custGeom>
            <a:avLst/>
            <a:gdLst/>
            <a:ahLst/>
            <a:cxnLst/>
            <a:rect r="r" b="b" t="t" l="l"/>
            <a:pathLst>
              <a:path h="1117941" w="2228454">
                <a:moveTo>
                  <a:pt x="0" y="0"/>
                </a:moveTo>
                <a:lnTo>
                  <a:pt x="2228454" y="0"/>
                </a:lnTo>
                <a:lnTo>
                  <a:pt x="2228454" y="1117941"/>
                </a:lnTo>
                <a:lnTo>
                  <a:pt x="0" y="111794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63691" y="2668743"/>
            <a:ext cx="15995609" cy="7049432"/>
            <a:chOff x="0" y="0"/>
            <a:chExt cx="21327478" cy="93992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327473" cy="9399239"/>
            </a:xfrm>
            <a:custGeom>
              <a:avLst/>
              <a:gdLst/>
              <a:ahLst/>
              <a:cxnLst/>
              <a:rect r="r" b="b" t="t" l="l"/>
              <a:pathLst>
                <a:path h="9399239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399239"/>
                  </a:lnTo>
                  <a:lnTo>
                    <a:pt x="0" y="9399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544" t="0" r="-6544" b="0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47625"/>
              <a:ext cx="21327478" cy="935161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822503" indent="-411251" lvl="1">
                <a:lnSpc>
                  <a:spcPts val="3110"/>
                </a:lnSpc>
                <a:buFont typeface="Arial"/>
                <a:buChar char="•"/>
              </a:pP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Use black or another dark color for text.</a:t>
              </a:r>
            </a:p>
            <a:p>
              <a:pPr algn="l">
                <a:lnSpc>
                  <a:spcPts val="3110"/>
                </a:lnSpc>
              </a:pPr>
            </a:p>
            <a:p>
              <a:pPr algn="l" marL="1508760" indent="-502920" lvl="2">
                <a:lnSpc>
                  <a:spcPts val="3110"/>
                </a:lnSpc>
                <a:buFont typeface="Arial"/>
                <a:buChar char="⚬"/>
              </a:pPr>
              <a:r>
                <a:rPr lang="en-US" b="true" sz="3600">
                  <a:solidFill>
                    <a:srgbClr val="00206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Ensure maximum contrast with a white background. </a:t>
              </a:r>
            </a:p>
            <a:p>
              <a:pPr algn="l" marL="1508760" indent="-502920" lvl="2">
                <a:lnSpc>
                  <a:spcPts val="3110"/>
                </a:lnSpc>
                <a:buFont typeface="Arial"/>
                <a:buChar char="⚬"/>
              </a:pPr>
              <a:r>
                <a:rPr lang="en-US" sz="3600">
                  <a:solidFill>
                    <a:srgbClr val="002060"/>
                  </a:solidFill>
                  <a:latin typeface="Aptos"/>
                  <a:ea typeface="Aptos"/>
                  <a:cs typeface="Aptos"/>
                  <a:sym typeface="Aptos"/>
                </a:rPr>
                <a:t>Font Types: Calibri or Arial.</a:t>
              </a:r>
            </a:p>
            <a:p>
              <a:pPr algn="l" marL="1383030" indent="-461010" lvl="2">
                <a:lnSpc>
                  <a:spcPts val="2851"/>
                </a:lnSpc>
              </a:pPr>
            </a:p>
            <a:p>
              <a:pPr algn="l" marL="714375" indent="-357188" lvl="1">
                <a:lnSpc>
                  <a:spcPts val="2592"/>
                </a:lnSpc>
                <a:buFont typeface="Arial"/>
                <a:buChar char="•"/>
              </a:pPr>
              <a:r>
                <a:rPr lang="en-US" b="true" sz="30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Font Types: Calibri or Arial.</a:t>
              </a:r>
            </a:p>
            <a:p>
              <a:pPr algn="l" marL="785812" indent="-392906" lvl="1">
                <a:lnSpc>
                  <a:spcPts val="2851"/>
                </a:lnSpc>
              </a:pPr>
            </a:p>
            <a:p>
              <a:pPr algn="l" marL="714375" indent="-357188" lvl="1">
                <a:lnSpc>
                  <a:spcPts val="2592"/>
                </a:lnSpc>
                <a:buFont typeface="Arial"/>
                <a:buChar char="•"/>
              </a:pPr>
              <a:r>
                <a:rPr lang="en-US" b="true" sz="30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Main text: 32 pt.</a:t>
              </a:r>
            </a:p>
            <a:p>
              <a:pPr algn="l" marL="785812" indent="-392906" lvl="1">
                <a:lnSpc>
                  <a:spcPts val="2851"/>
                </a:lnSpc>
              </a:pPr>
            </a:p>
            <a:p>
              <a:pPr algn="l" marL="714375" indent="-357188" lvl="1">
                <a:lnSpc>
                  <a:spcPts val="2592"/>
                </a:lnSpc>
                <a:buFont typeface="Arial"/>
                <a:buChar char="•"/>
              </a:pPr>
              <a:r>
                <a:rPr lang="en-US" b="true" sz="30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Secondary text: 28 pt.</a:t>
              </a:r>
            </a:p>
            <a:p>
              <a:pPr algn="l" marL="785812" indent="-392906" lvl="1">
                <a:lnSpc>
                  <a:spcPts val="2851"/>
                </a:lnSpc>
              </a:pPr>
            </a:p>
            <a:p>
              <a:pPr algn="l" marL="768667" indent="-384334" lvl="1">
                <a:lnSpc>
                  <a:spcPts val="2851"/>
                </a:lnSpc>
                <a:buFont typeface="Arial"/>
                <a:buChar char="•"/>
              </a:pPr>
              <a:r>
                <a:rPr lang="en-US" b="true" sz="33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Minimum text: </a:t>
              </a:r>
              <a:r>
                <a:rPr lang="en-US" sz="33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24 pt (Do not use fonts smaller than 24 pt). Fonts smaller than 24 points (e.g., 20 points) are too small, so avoid using them.</a:t>
              </a:r>
            </a:p>
            <a:p>
              <a:pPr algn="l" marL="1454468" indent="-484822" lvl="2">
                <a:lnSpc>
                  <a:spcPts val="2851"/>
                </a:lnSpc>
                <a:buFont typeface="Arial"/>
                <a:buChar char="⚬"/>
              </a:pPr>
              <a:r>
                <a:rPr lang="en-US" b="true" sz="33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Warning:</a:t>
              </a:r>
              <a:r>
                <a:rPr lang="en-US" sz="33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 Yellow, gray, pink, or light blue colors may look good on a screen but may become unreadable when projected.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761525" y="2640168"/>
            <a:ext cx="5332512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4800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Colors and Font Sizes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-319327" y="-3455238"/>
            <a:ext cx="18633927" cy="19832600"/>
          </a:xfrm>
          <a:custGeom>
            <a:avLst/>
            <a:gdLst/>
            <a:ahLst/>
            <a:cxnLst/>
            <a:rect r="r" b="b" t="t" l="l"/>
            <a:pathLst>
              <a:path h="19832600" w="18633927">
                <a:moveTo>
                  <a:pt x="0" y="0"/>
                </a:moveTo>
                <a:lnTo>
                  <a:pt x="18633927" y="0"/>
                </a:lnTo>
                <a:lnTo>
                  <a:pt x="18633927" y="19832601"/>
                </a:lnTo>
                <a:lnTo>
                  <a:pt x="0" y="198326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8000"/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4701920" y="461844"/>
            <a:ext cx="5109032" cy="1847108"/>
            <a:chOff x="0" y="0"/>
            <a:chExt cx="6812042" cy="2462811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4719589" y="183498"/>
              <a:ext cx="2092453" cy="2095815"/>
              <a:chOff x="0" y="0"/>
              <a:chExt cx="2371090" cy="2374900"/>
            </a:xfrm>
          </p:grpSpPr>
          <p:sp>
            <p:nvSpPr>
              <p:cNvPr name="Freeform 9" id="9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4" r="0" b="-4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11167424" y="857636"/>
            <a:ext cx="2228454" cy="1117941"/>
          </a:xfrm>
          <a:custGeom>
            <a:avLst/>
            <a:gdLst/>
            <a:ahLst/>
            <a:cxnLst/>
            <a:rect r="r" b="b" t="t" l="l"/>
            <a:pathLst>
              <a:path h="1117941" w="2228454">
                <a:moveTo>
                  <a:pt x="0" y="0"/>
                </a:moveTo>
                <a:lnTo>
                  <a:pt x="2228454" y="0"/>
                </a:lnTo>
                <a:lnTo>
                  <a:pt x="2228454" y="1117941"/>
                </a:lnTo>
                <a:lnTo>
                  <a:pt x="0" y="111794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7300" y="2668743"/>
            <a:ext cx="15995609" cy="7049433"/>
            <a:chOff x="0" y="0"/>
            <a:chExt cx="21327478" cy="939924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327473" cy="9399242"/>
            </a:xfrm>
            <a:custGeom>
              <a:avLst/>
              <a:gdLst/>
              <a:ahLst/>
              <a:cxnLst/>
              <a:rect r="r" b="b" t="t" l="l"/>
              <a:pathLst>
                <a:path h="9399242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399242"/>
                  </a:lnTo>
                  <a:lnTo>
                    <a:pt x="0" y="939924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544" t="0" r="-6544" b="0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19050"/>
              <a:ext cx="21327478" cy="941829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822960" indent="-411480" lvl="1">
                <a:lnSpc>
                  <a:spcPts val="3888"/>
                </a:lnSpc>
                <a:buFont typeface="Arial"/>
                <a:buChar char="•"/>
              </a:pP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Ensure that fonts, labels, and all other text are readable.</a:t>
              </a:r>
            </a:p>
            <a:p>
              <a:pPr algn="l" marL="822960" indent="-411480" lvl="1">
                <a:lnSpc>
                  <a:spcPts val="3888"/>
                </a:lnSpc>
              </a:pPr>
            </a:p>
            <a:p>
              <a:pPr algn="just" marL="822960" indent="-411480" lvl="1">
                <a:lnSpc>
                  <a:spcPts val="3888"/>
                </a:lnSpc>
                <a:buFont typeface="Arial"/>
                <a:buChar char="•"/>
              </a:pP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It's good practice to add a short sentence or two summarizing the topic you've discussed at the bottom of each slide. This will be helpful for viewers who couldn't hear your verbal explanations.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656910" y="3651446"/>
            <a:ext cx="5332512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4800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Colors and Font Sizes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-319327" y="-3455238"/>
            <a:ext cx="18633927" cy="19832600"/>
          </a:xfrm>
          <a:custGeom>
            <a:avLst/>
            <a:gdLst/>
            <a:ahLst/>
            <a:cxnLst/>
            <a:rect r="r" b="b" t="t" l="l"/>
            <a:pathLst>
              <a:path h="19832600" w="18633927">
                <a:moveTo>
                  <a:pt x="0" y="0"/>
                </a:moveTo>
                <a:lnTo>
                  <a:pt x="18633927" y="0"/>
                </a:lnTo>
                <a:lnTo>
                  <a:pt x="18633927" y="19832601"/>
                </a:lnTo>
                <a:lnTo>
                  <a:pt x="0" y="198326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8000"/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4701920" y="461844"/>
            <a:ext cx="5109032" cy="1847108"/>
            <a:chOff x="0" y="0"/>
            <a:chExt cx="6812042" cy="2462811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4719589" y="183498"/>
              <a:ext cx="2092453" cy="2095815"/>
              <a:chOff x="0" y="0"/>
              <a:chExt cx="2371090" cy="2374900"/>
            </a:xfrm>
          </p:grpSpPr>
          <p:sp>
            <p:nvSpPr>
              <p:cNvPr name="Freeform 9" id="9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4" r="0" b="-4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11167424" y="857636"/>
            <a:ext cx="2228454" cy="1117941"/>
          </a:xfrm>
          <a:custGeom>
            <a:avLst/>
            <a:gdLst/>
            <a:ahLst/>
            <a:cxnLst/>
            <a:rect r="r" b="b" t="t" l="l"/>
            <a:pathLst>
              <a:path h="1117941" w="2228454">
                <a:moveTo>
                  <a:pt x="0" y="0"/>
                </a:moveTo>
                <a:lnTo>
                  <a:pt x="2228454" y="0"/>
                </a:lnTo>
                <a:lnTo>
                  <a:pt x="2228454" y="1117941"/>
                </a:lnTo>
                <a:lnTo>
                  <a:pt x="0" y="111794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7300" y="2668743"/>
            <a:ext cx="15995609" cy="7049433"/>
            <a:chOff x="0" y="0"/>
            <a:chExt cx="21327478" cy="939924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327473" cy="9399242"/>
            </a:xfrm>
            <a:custGeom>
              <a:avLst/>
              <a:gdLst/>
              <a:ahLst/>
              <a:cxnLst/>
              <a:rect r="r" b="b" t="t" l="l"/>
              <a:pathLst>
                <a:path h="9399242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399242"/>
                  </a:lnTo>
                  <a:lnTo>
                    <a:pt x="0" y="939924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544" t="0" r="-6544" b="0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19050"/>
              <a:ext cx="21327478" cy="941829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859765" indent="-429882" lvl="1">
                <a:lnSpc>
                  <a:spcPts val="3084"/>
                </a:lnSpc>
                <a:buFont typeface="Arial"/>
                <a:buChar char="•"/>
              </a:pPr>
              <a:r>
                <a:rPr lang="en-US" b="true" sz="2856">
                  <a:solidFill>
                    <a:srgbClr val="44546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Keep the concepts as simple as possible.</a:t>
              </a:r>
            </a:p>
            <a:p>
              <a:pPr algn="l" marL="859765" indent="-429882" lvl="1">
                <a:lnSpc>
                  <a:spcPts val="3084"/>
                </a:lnSpc>
                <a:buFont typeface="Arial"/>
                <a:buChar char="•"/>
              </a:pPr>
              <a:r>
                <a:rPr lang="en-US" b="true" sz="2856">
                  <a:solidFill>
                    <a:srgbClr val="44546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Include only one main idea on each page. Avoid line breaks.</a:t>
              </a:r>
            </a:p>
            <a:p>
              <a:pPr algn="l" marL="826307" indent="-413153" lvl="1">
                <a:lnSpc>
                  <a:spcPts val="2884"/>
                </a:lnSpc>
                <a:buFont typeface="Arial"/>
                <a:buChar char="•"/>
              </a:pPr>
              <a:r>
                <a:rPr lang="en-US" sz="2671" i="true">
                  <a:solidFill>
                    <a:srgbClr val="44546A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Ensure your audience focuses on you rather than reading long texts.</a:t>
              </a:r>
            </a:p>
            <a:p>
              <a:pPr algn="l" marL="826307" indent="-413153" lvl="1">
                <a:lnSpc>
                  <a:spcPts val="2884"/>
                </a:lnSpc>
                <a:buFont typeface="Arial"/>
                <a:buChar char="•"/>
              </a:pPr>
              <a:r>
                <a:rPr lang="en-US" sz="2671" i="true">
                  <a:solidFill>
                    <a:srgbClr val="44546A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It is recommended to use a maximum of 30 words per page.</a:t>
              </a:r>
            </a:p>
            <a:p>
              <a:pPr algn="l" marL="826307" indent="-413153" lvl="1">
                <a:lnSpc>
                  <a:spcPts val="2884"/>
                </a:lnSpc>
                <a:buFont typeface="Arial"/>
                <a:buChar char="•"/>
              </a:pPr>
              <a:r>
                <a:rPr lang="en-US" sz="2671" i="true">
                  <a:solidFill>
                    <a:srgbClr val="44546A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It is recommended to have a maximum of 6 lines of text per page.</a:t>
              </a:r>
            </a:p>
            <a:p>
              <a:pPr algn="l" marL="826307" indent="-413153" lvl="1">
                <a:lnSpc>
                  <a:spcPts val="2884"/>
                </a:lnSpc>
              </a:pPr>
            </a:p>
            <a:p>
              <a:pPr algn="l" marL="855002" indent="-285001" lvl="2">
                <a:lnSpc>
                  <a:spcPts val="3084"/>
                </a:lnSpc>
                <a:buFont typeface="Arial"/>
                <a:buChar char="⚬"/>
              </a:pPr>
              <a:r>
                <a:rPr lang="en-US" b="true" sz="2856">
                  <a:solidFill>
                    <a:srgbClr val="44546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Use several simple shapes instead of one complex shape.</a:t>
              </a:r>
            </a:p>
            <a:p>
              <a:pPr algn="l" marL="821544" indent="-273848" lvl="2">
                <a:lnSpc>
                  <a:spcPts val="2884"/>
                </a:lnSpc>
                <a:buFont typeface="Arial"/>
                <a:buChar char="⚬"/>
              </a:pPr>
              <a:r>
                <a:rPr lang="en-US" sz="2671" i="true">
                  <a:solidFill>
                    <a:srgbClr val="44546A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Make copies of the pages you plan to refer to again later.</a:t>
              </a:r>
            </a:p>
            <a:p>
              <a:pPr algn="l" marL="821544" indent="-273848" lvl="2">
                <a:lnSpc>
                  <a:spcPts val="2884"/>
                </a:lnSpc>
                <a:buFont typeface="Arial"/>
                <a:buChar char="⚬"/>
              </a:pPr>
              <a:r>
                <a:rPr lang="en-US" sz="2671" i="true">
                  <a:solidFill>
                    <a:srgbClr val="44546A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It is recommended that you do not switch back and forth between pages during the presentation.</a:t>
              </a:r>
            </a:p>
            <a:p>
              <a:pPr algn="l" marL="821544" indent="-273848" lvl="2">
                <a:lnSpc>
                  <a:spcPts val="2884"/>
                </a:lnSpc>
                <a:buFont typeface="Arial"/>
                <a:buChar char="⚬"/>
              </a:pPr>
              <a:r>
                <a:rPr lang="en-US" sz="2671" i="true">
                  <a:solidFill>
                    <a:srgbClr val="44546A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It is recommended that you do not plan to return to a slide.</a:t>
              </a:r>
            </a:p>
            <a:p>
              <a:pPr algn="l" marL="821544" indent="-273848" lvl="2">
                <a:lnSpc>
                  <a:spcPts val="2884"/>
                </a:lnSpc>
              </a:pPr>
            </a:p>
            <a:p>
              <a:pPr algn="l" marL="783565" indent="-261188" lvl="2">
                <a:lnSpc>
                  <a:spcPts val="3084"/>
                </a:lnSpc>
                <a:buFont typeface="Arial"/>
                <a:buChar char="⚬"/>
              </a:pPr>
              <a:r>
                <a:rPr lang="en-US" b="true" sz="2856">
                  <a:solidFill>
                    <a:srgbClr val="44546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Since the projector will not be connected to a sound system, it is recommended that you do not use sound effects.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022569" y="2640168"/>
            <a:ext cx="4810423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4800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General Guidelines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-319327" y="-3455238"/>
            <a:ext cx="18633927" cy="19832600"/>
          </a:xfrm>
          <a:custGeom>
            <a:avLst/>
            <a:gdLst/>
            <a:ahLst/>
            <a:cxnLst/>
            <a:rect r="r" b="b" t="t" l="l"/>
            <a:pathLst>
              <a:path h="19832600" w="18633927">
                <a:moveTo>
                  <a:pt x="0" y="0"/>
                </a:moveTo>
                <a:lnTo>
                  <a:pt x="18633927" y="0"/>
                </a:lnTo>
                <a:lnTo>
                  <a:pt x="18633927" y="19832601"/>
                </a:lnTo>
                <a:lnTo>
                  <a:pt x="0" y="198326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8000"/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4701920" y="461844"/>
            <a:ext cx="5109032" cy="1847108"/>
            <a:chOff x="0" y="0"/>
            <a:chExt cx="6812042" cy="2462811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4719589" y="183498"/>
              <a:ext cx="2092453" cy="2095815"/>
              <a:chOff x="0" y="0"/>
              <a:chExt cx="2371090" cy="2374900"/>
            </a:xfrm>
          </p:grpSpPr>
          <p:sp>
            <p:nvSpPr>
              <p:cNvPr name="Freeform 9" id="9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4" r="0" b="-4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11167424" y="857636"/>
            <a:ext cx="2228454" cy="1117941"/>
          </a:xfrm>
          <a:custGeom>
            <a:avLst/>
            <a:gdLst/>
            <a:ahLst/>
            <a:cxnLst/>
            <a:rect r="r" b="b" t="t" l="l"/>
            <a:pathLst>
              <a:path h="1117941" w="2228454">
                <a:moveTo>
                  <a:pt x="0" y="0"/>
                </a:moveTo>
                <a:lnTo>
                  <a:pt x="2228454" y="0"/>
                </a:lnTo>
                <a:lnTo>
                  <a:pt x="2228454" y="1117941"/>
                </a:lnTo>
                <a:lnTo>
                  <a:pt x="0" y="111794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516209" y="2640168"/>
            <a:ext cx="4846737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4800" b="true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Graphs and Figures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028700" y="3033932"/>
            <a:ext cx="15995609" cy="7049432"/>
            <a:chOff x="0" y="0"/>
            <a:chExt cx="21327478" cy="939924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1327473" cy="9399239"/>
            </a:xfrm>
            <a:custGeom>
              <a:avLst/>
              <a:gdLst/>
              <a:ahLst/>
              <a:cxnLst/>
              <a:rect r="r" b="b" t="t" l="l"/>
              <a:pathLst>
                <a:path h="9399239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399239"/>
                  </a:lnTo>
                  <a:lnTo>
                    <a:pt x="0" y="9399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544" t="0" r="-6544" b="0"/>
              </a:stretch>
            </a:blip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21327478" cy="944686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931545" indent="-465772" lvl="1">
                <a:lnSpc>
                  <a:spcPts val="4662"/>
                </a:lnSpc>
                <a:buFont typeface="Arial"/>
                <a:buChar char="•"/>
              </a:pPr>
              <a:r>
                <a:rPr lang="en-US" b="true" sz="42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Simple Drawings</a:t>
              </a:r>
            </a:p>
            <a:p>
              <a:pPr algn="l" marL="632936" indent="-316468" lvl="1">
                <a:lnSpc>
                  <a:spcPts val="2830"/>
                </a:lnSpc>
                <a:buFont typeface="Arial"/>
                <a:buChar char="•"/>
              </a:pPr>
              <a:r>
                <a:rPr lang="en-US" sz="255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Simple drawings usually give the best results.</a:t>
              </a:r>
            </a:p>
            <a:p>
              <a:pPr algn="l" marL="632936" indent="-316468" lvl="1">
                <a:lnSpc>
                  <a:spcPts val="2830"/>
                </a:lnSpc>
                <a:buFont typeface="Arial"/>
                <a:buChar char="•"/>
              </a:pPr>
              <a:r>
                <a:rPr lang="en-US" sz="255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Make all lines thick enough.</a:t>
              </a:r>
            </a:p>
            <a:p>
              <a:pPr algn="l" marL="632936" indent="-316468" lvl="1">
                <a:lnSpc>
                  <a:spcPts val="2830"/>
                </a:lnSpc>
                <a:buFont typeface="Arial"/>
                <a:buChar char="•"/>
              </a:pPr>
              <a:r>
                <a:rPr lang="en-US" sz="255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Use dark colors to provide high contrast.</a:t>
              </a:r>
            </a:p>
            <a:p>
              <a:pPr algn="l" marL="632803" indent="-316401" lvl="1">
                <a:lnSpc>
                  <a:spcPts val="2830"/>
                </a:lnSpc>
                <a:buFont typeface="Arial"/>
                <a:buChar char="•"/>
              </a:pPr>
              <a:r>
                <a:rPr lang="en-US" sz="255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Dotted, dashed lines, or other special lines should be thick and distinct.</a:t>
              </a:r>
            </a:p>
            <a:p>
              <a:pPr algn="l">
                <a:lnSpc>
                  <a:spcPts val="2830"/>
                </a:lnSpc>
              </a:pPr>
            </a:p>
            <a:p>
              <a:pPr algn="l" marL="894898" indent="-447449" lvl="1">
                <a:lnSpc>
                  <a:spcPts val="4437"/>
                </a:lnSpc>
                <a:buFont typeface="Arial"/>
                <a:buChar char="•"/>
              </a:pPr>
              <a:r>
                <a:rPr lang="en-US" b="true" sz="3997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Font and Size</a:t>
              </a:r>
            </a:p>
            <a:p>
              <a:pPr algn="l" marL="632936" indent="-316468" lvl="1">
                <a:lnSpc>
                  <a:spcPts val="2830"/>
                </a:lnSpc>
                <a:buFont typeface="Arial"/>
                <a:buChar char="•"/>
              </a:pPr>
              <a:r>
                <a:rPr lang="en-US" sz="255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Ensure that the fonts used in the figures are larger than 24 points. Use Calibri or Arial fonts in the figures as well.</a:t>
              </a:r>
            </a:p>
            <a:p>
              <a:pPr algn="l" marL="632803" indent="-316401" lvl="1">
                <a:lnSpc>
                  <a:spcPts val="2830"/>
                </a:lnSpc>
                <a:buFont typeface="Arial"/>
                <a:buChar char="•"/>
              </a:pPr>
              <a:r>
                <a:rPr lang="en-US" sz="255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Avoid serif fonts such as Times New Roman. These fonts are suitable for printed materials but have poor readability on screens.</a:t>
              </a:r>
            </a:p>
            <a:p>
              <a:pPr algn="l">
                <a:lnSpc>
                  <a:spcPts val="2830"/>
                </a:lnSpc>
              </a:pPr>
            </a:p>
            <a:p>
              <a:pPr algn="l" marL="822960" indent="-411480" lvl="1">
                <a:lnSpc>
                  <a:spcPts val="3996"/>
                </a:lnSpc>
                <a:buFont typeface="Arial"/>
                <a:buChar char="•"/>
              </a:pPr>
              <a:r>
                <a:rPr lang="en-US" b="true" sz="36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Graphics</a:t>
              </a:r>
            </a:p>
            <a:p>
              <a:pPr algn="l" marL="632936" indent="-316468" lvl="1">
                <a:lnSpc>
                  <a:spcPts val="2830"/>
                </a:lnSpc>
                <a:buFont typeface="Arial"/>
                <a:buChar char="•"/>
              </a:pPr>
              <a:r>
                <a:rPr lang="en-US" sz="2550" i="true">
                  <a:solidFill>
                    <a:srgbClr val="002060"/>
                  </a:solidFill>
                  <a:latin typeface="Aptos Italics"/>
                  <a:ea typeface="Aptos Italics"/>
                  <a:cs typeface="Aptos Italics"/>
                  <a:sym typeface="Aptos Italics"/>
                </a:rPr>
                <a:t>Imported charts may have small fonts and thin lines. </a:t>
              </a:r>
            </a:p>
            <a:p>
              <a:pPr algn="l" marL="632936" indent="-316468" lvl="1">
                <a:lnSpc>
                  <a:spcPts val="2830"/>
                </a:lnSpc>
                <a:buFont typeface="Arial"/>
                <a:buChar char="•"/>
              </a:pPr>
              <a:r>
                <a:rPr lang="en-US" sz="2550" i="true">
                  <a:solidFill>
                    <a:srgbClr val="002060"/>
                  </a:solidFill>
                  <a:latin typeface="Aptos Italics"/>
                  <a:ea typeface="Aptos Italics"/>
                  <a:cs typeface="Aptos Italics"/>
                  <a:sym typeface="Aptos Italics"/>
                </a:rPr>
                <a:t>Correct these issues in the source program where the charts were created.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-319327" y="-3455238"/>
            <a:ext cx="18633927" cy="19832600"/>
          </a:xfrm>
          <a:custGeom>
            <a:avLst/>
            <a:gdLst/>
            <a:ahLst/>
            <a:cxnLst/>
            <a:rect r="r" b="b" t="t" l="l"/>
            <a:pathLst>
              <a:path h="19832600" w="18633927">
                <a:moveTo>
                  <a:pt x="0" y="0"/>
                </a:moveTo>
                <a:lnTo>
                  <a:pt x="18633927" y="0"/>
                </a:lnTo>
                <a:lnTo>
                  <a:pt x="18633927" y="19832601"/>
                </a:lnTo>
                <a:lnTo>
                  <a:pt x="0" y="198326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8000"/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4701920" y="461844"/>
            <a:ext cx="5109032" cy="1847108"/>
            <a:chOff x="0" y="0"/>
            <a:chExt cx="6812042" cy="2462811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4719589" y="183498"/>
              <a:ext cx="2092453" cy="2095815"/>
              <a:chOff x="0" y="0"/>
              <a:chExt cx="2371090" cy="2374900"/>
            </a:xfrm>
          </p:grpSpPr>
          <p:sp>
            <p:nvSpPr>
              <p:cNvPr name="Freeform 9" id="9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4" r="0" b="-4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11167424" y="857636"/>
            <a:ext cx="2228454" cy="1117941"/>
          </a:xfrm>
          <a:custGeom>
            <a:avLst/>
            <a:gdLst/>
            <a:ahLst/>
            <a:cxnLst/>
            <a:rect r="r" b="b" t="t" l="l"/>
            <a:pathLst>
              <a:path h="1117941" w="2228454">
                <a:moveTo>
                  <a:pt x="0" y="0"/>
                </a:moveTo>
                <a:lnTo>
                  <a:pt x="2228454" y="0"/>
                </a:lnTo>
                <a:lnTo>
                  <a:pt x="2228454" y="1117941"/>
                </a:lnTo>
                <a:lnTo>
                  <a:pt x="0" y="111794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DAHRyUEuuyg</dc:identifier>
  <dcterms:modified xsi:type="dcterms:W3CDTF">2011-08-01T06:04:30Z</dcterms:modified>
  <cp:revision>1</cp:revision>
  <dc:title>XI. ASC sunum SABLONU-EN.pptx Kopyası Kopyası</dc:title>
</cp:coreProperties>
</file>